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59" r:id="rId4"/>
    <p:sldId id="260" r:id="rId5"/>
    <p:sldId id="307" r:id="rId6"/>
    <p:sldId id="357" r:id="rId7"/>
    <p:sldId id="358" r:id="rId8"/>
    <p:sldId id="359" r:id="rId9"/>
    <p:sldId id="365" r:id="rId10"/>
    <p:sldId id="360" r:id="rId11"/>
    <p:sldId id="361" r:id="rId12"/>
    <p:sldId id="362" r:id="rId13"/>
    <p:sldId id="363" r:id="rId14"/>
    <p:sldId id="364" r:id="rId15"/>
    <p:sldId id="317" r:id="rId16"/>
    <p:sldId id="345" r:id="rId17"/>
    <p:sldId id="346" r:id="rId18"/>
    <p:sldId id="318" r:id="rId19"/>
    <p:sldId id="366" r:id="rId20"/>
    <p:sldId id="367" r:id="rId21"/>
    <p:sldId id="321" r:id="rId22"/>
    <p:sldId id="323" r:id="rId23"/>
    <p:sldId id="32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7" r:id="rId34"/>
    <p:sldId id="293" r:id="rId35"/>
    <p:sldId id="348" r:id="rId36"/>
    <p:sldId id="353" r:id="rId37"/>
    <p:sldId id="354" r:id="rId38"/>
    <p:sldId id="369" r:id="rId39"/>
    <p:sldId id="349" r:id="rId40"/>
    <p:sldId id="352" r:id="rId41"/>
    <p:sldId id="351" r:id="rId42"/>
    <p:sldId id="303" r:id="rId43"/>
    <p:sldId id="356" r:id="rId44"/>
    <p:sldId id="344" r:id="rId45"/>
    <p:sldId id="370" r:id="rId46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19" userDrawn="1">
          <p15:clr>
            <a:srgbClr val="A4A3A4"/>
          </p15:clr>
        </p15:guide>
        <p15:guide id="2" pos="2248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E9F1DB"/>
    <a:srgbClr val="D5E5B9"/>
    <a:srgbClr val="91B44A"/>
    <a:srgbClr val="F6862A"/>
    <a:srgbClr val="8BB442"/>
    <a:srgbClr val="FFFFFF"/>
    <a:srgbClr val="0000FF"/>
    <a:srgbClr val="FF00FF"/>
    <a:srgbClr val="B6D2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9" autoAdjust="0"/>
    <p:restoredTop sz="87694" autoAdjust="0"/>
  </p:normalViewPr>
  <p:slideViewPr>
    <p:cSldViewPr showGuides="1">
      <p:cViewPr varScale="1">
        <p:scale>
          <a:sx n="84" d="100"/>
          <a:sy n="84" d="100"/>
        </p:scale>
        <p:origin x="336" y="84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082" y="-67"/>
      </p:cViewPr>
      <p:guideLst>
        <p:guide orient="horz" pos="3219"/>
        <p:guide pos="2248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448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643" y="0"/>
            <a:ext cx="2945448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62DB9-E21B-440B-B74C-60C452A05DDC}" type="datetimeFigureOut">
              <a:rPr lang="zh-TW" altLang="en-US" smtClean="0"/>
              <a:pPr/>
              <a:t>2020/12/15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430307"/>
            <a:ext cx="294544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643" y="9430307"/>
            <a:ext cx="294544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A28B6-1B4D-41BA-8890-C4D5B718B3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473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2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2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C68FE5ED-A9AD-4A85-8CE1-3D429F564F9B}" type="datetimeFigureOut">
              <a:rPr lang="zh-TW" altLang="en-US" smtClean="0"/>
              <a:pPr/>
              <a:t>2020/12/15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8"/>
            <a:ext cx="5438140" cy="4467701"/>
          </a:xfrm>
          <a:prstGeom prst="rect">
            <a:avLst/>
          </a:prstGeom>
        </p:spPr>
        <p:txBody>
          <a:bodyPr vert="horz" lIns="95690" tIns="47845" rIns="95690" bIns="4784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641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641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EE52D12C-FECB-4F73-808C-7074601F0A8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69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er.turnnewsapp.com/cm/20181228/a17aa17/q01fmjaxodeymjhfqte3xzu1/shar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amsonhoi.com/583/blockchain-raf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vWqqfzunhI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himera.labs.oreilly.com/books/1234000001802/ch07.html#merkle_tree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itcoin.stackexchange.com/questions/43189/what-is-the-magic-number-used-in-the-block-structure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https://www.youtube.com/watch?v=WiRFuHXHBhk</a:t>
            </a:r>
          </a:p>
          <a:p>
            <a:r>
              <a:rPr lang="en-US" altLang="zh-TW" dirty="0"/>
              <a:t>https://cointelegraph.com/news/the-17-trillion-reason-banks-prefer-blockchain-or-distributed-ledger-over-bitcoin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279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hlinkClick r:id="rId3"/>
              </a:rPr>
              <a:t>財金公司函證平台是</a:t>
            </a:r>
            <a:r>
              <a:rPr lang="en-US" altLang="zh-TW" dirty="0" err="1">
                <a:hlinkClick r:id="rId3"/>
              </a:rPr>
              <a:t>paxos</a:t>
            </a:r>
            <a:endParaRPr lang="en-US" altLang="zh-TW" dirty="0">
              <a:hlinkClick r:id="" action="ppaction://noaction"/>
            </a:endParaRPr>
          </a:p>
          <a:p>
            <a:r>
              <a:rPr lang="en-US" altLang="zh-TW" dirty="0">
                <a:hlinkClick r:id="" action="ppaction://noaction"/>
              </a:rPr>
              <a:t>https://reader.turnnewsapp.com/cm/20181228/a17aa17/q01fmjaxodeymjhfqte3xzu1/share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Paxos</a:t>
            </a:r>
            <a:r>
              <a:rPr lang="en-US" altLang="zh-TW" dirty="0"/>
              <a:t>:</a:t>
            </a:r>
            <a:r>
              <a:rPr lang="en-US" altLang="zh-TW" baseline="0" dirty="0"/>
              <a:t> </a:t>
            </a:r>
            <a:r>
              <a:rPr lang="zh-TW" altLang="en-US" baseline="0" dirty="0"/>
              <a:t>領導者節點擁有絕對許可權，並允許「強監管節點參與」，效能高、資源消耗低。不允許「惡意節點」，也不具有「容錯性」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sz="1200" dirty="0"/>
              <a:t>Raft:</a:t>
            </a:r>
            <a:r>
              <a:rPr lang="en-US" altLang="zh-TW" sz="1200" baseline="0" dirty="0"/>
              <a:t> </a:t>
            </a:r>
            <a:r>
              <a:rPr lang="en-US" altLang="zh-TW" sz="1200" dirty="0">
                <a:hlinkClick r:id="rId4"/>
              </a:rPr>
              <a:t>https://www.samsonhoi.com/583/blockchain-raft</a:t>
            </a:r>
            <a:endParaRPr lang="en-US" altLang="zh-TW" sz="1200" dirty="0"/>
          </a:p>
          <a:p>
            <a:r>
              <a:rPr lang="zh-TW" altLang="en-US" sz="1200" baseline="0" dirty="0"/>
              <a:t>三個步驟：選擇</a:t>
            </a:r>
            <a:r>
              <a:rPr lang="en-US" altLang="zh-TW" sz="1200" baseline="0" dirty="0"/>
              <a:t>leader</a:t>
            </a:r>
            <a:r>
              <a:rPr lang="zh-TW" altLang="en-US" sz="1200" baseline="0" dirty="0"/>
              <a:t>、記帳、安全驗證。可有「</a:t>
            </a:r>
            <a:r>
              <a:rPr lang="en-US" altLang="zh-TW" sz="1200" baseline="0" dirty="0"/>
              <a:t>CFT(crash fault tolerant)</a:t>
            </a:r>
            <a:r>
              <a:rPr lang="zh-TW" altLang="en-US" sz="1200" baseline="0" dirty="0"/>
              <a:t>」，但是不能容忍有惡意節點。有點輪流選舉當</a:t>
            </a:r>
            <a:r>
              <a:rPr lang="en-US" altLang="zh-TW" sz="1200" baseline="0" dirty="0"/>
              <a:t>Leader </a:t>
            </a:r>
            <a:r>
              <a:rPr lang="zh-TW" altLang="en-US" sz="1200" baseline="0" dirty="0"/>
              <a:t>的概念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59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4538"/>
            <a:ext cx="4957762" cy="3719512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79768" y="4715907"/>
            <a:ext cx="5435285" cy="4464574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22572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佛羅里達共和黨候選人上傳假的的邁阿密大學文憑在臉書上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50588" y="9430250"/>
            <a:ext cx="2942805" cy="4932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BC48FAB-2AF9-4969-AAAA-72358F9BED9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4538"/>
            <a:ext cx="4957762" cy="3719512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79768" y="4715907"/>
            <a:ext cx="5435285" cy="4464574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22572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東南亞假文憑氾濫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50588" y="9430250"/>
            <a:ext cx="2942805" cy="4932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9E2D7E9-8EBE-4EFE-B541-5439FD421A42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4538"/>
            <a:ext cx="4957762" cy="3719512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79768" y="4715907"/>
            <a:ext cx="5435285" cy="4464574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22572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ＭＩＴ 數位畢業證書 採用區塊鏈技術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3850588" y="9430250"/>
            <a:ext cx="2942805" cy="4932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65DA4CB-7067-4E6A-B878-DF04EDA61177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4538"/>
            <a:ext cx="4957762" cy="3719512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79768" y="4715907"/>
            <a:ext cx="5435285" cy="4464574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22572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台中市……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3850588" y="9430250"/>
            <a:ext cx="2942805" cy="4932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00FD1140-2C46-49E3-B7C3-FBC8EDFE4496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79768" y="4715907"/>
            <a:ext cx="5435285" cy="446457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3850588" y="9430250"/>
            <a:ext cx="2942805" cy="4932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37687758-1F44-4310-903B-9DF2FD06A93E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927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輸入需要「視覺化」且「多方驗證」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077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輸入需要「視覺化」且「多方驗證」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424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政部公文</a:t>
            </a:r>
            <a:r>
              <a:rPr lang="en-US" altLang="zh-TW" baseline="0" dirty="0">
                <a:sym typeface="Wingdings" panose="05000000000000000000" pitchFamily="2" charset="2"/>
              </a:rPr>
              <a:t> (</a:t>
            </a:r>
            <a:r>
              <a:rPr lang="zh-TW" altLang="en-US" baseline="0" dirty="0">
                <a:sym typeface="Wingdings" panose="05000000000000000000" pitchFamily="2" charset="2"/>
              </a:rPr>
              <a:t>英國倫敦附近的郡</a:t>
            </a:r>
            <a:r>
              <a:rPr lang="en-US" altLang="zh-TW" baseline="0" dirty="0">
                <a:sym typeface="Wingdings" panose="05000000000000000000" pitchFamily="2" charset="2"/>
              </a:rPr>
              <a:t>)</a:t>
            </a:r>
            <a:br>
              <a:rPr lang="en-US" altLang="zh-TW" dirty="0"/>
            </a:br>
            <a:r>
              <a:rPr lang="en-US" altLang="zh-TW" baseline="0" dirty="0"/>
              <a:t>         </a:t>
            </a:r>
            <a:r>
              <a:rPr lang="zh-TW" altLang="en-US" baseline="0" dirty="0"/>
              <a:t>使用「聯盟鏈</a:t>
            </a:r>
            <a:r>
              <a:rPr lang="en-US" altLang="zh-TW" baseline="0" dirty="0"/>
              <a:t>(Permissioned Blockchain)</a:t>
            </a:r>
            <a:r>
              <a:rPr lang="zh-TW" altLang="en-US" baseline="0" dirty="0"/>
              <a:t>」、提高公信力、確認「文件完整性」 </a:t>
            </a:r>
            <a:r>
              <a:rPr lang="en-US" altLang="zh-TW" baseline="0" dirty="0">
                <a:sym typeface="Wingdings" panose="05000000000000000000" pitchFamily="2" charset="2"/>
              </a:rPr>
              <a:t> Documental notary</a:t>
            </a:r>
          </a:p>
          <a:p>
            <a:endParaRPr lang="en-US" altLang="zh-TW" baseline="0" dirty="0">
              <a:sym typeface="Wingdings" panose="05000000000000000000" pitchFamily="2" charset="2"/>
            </a:endParaRPr>
          </a:p>
          <a:p>
            <a:r>
              <a:rPr lang="zh-TW" altLang="en-US" baseline="0" dirty="0">
                <a:sym typeface="Wingdings" panose="05000000000000000000" pitchFamily="2" charset="2"/>
              </a:rPr>
              <a:t>印度食品供應鏈：</a:t>
            </a:r>
            <a:r>
              <a:rPr lang="en-US" altLang="zh-TW" baseline="0" dirty="0">
                <a:sym typeface="Wingdings" panose="05000000000000000000" pitchFamily="2" charset="2"/>
              </a:rPr>
              <a:t>2018</a:t>
            </a:r>
            <a:r>
              <a:rPr lang="zh-TW" altLang="en-US" baseline="0" dirty="0">
                <a:sym typeface="Wingdings" panose="05000000000000000000" pitchFamily="2" charset="2"/>
              </a:rPr>
              <a:t>年六月，結合</a:t>
            </a:r>
            <a:r>
              <a:rPr lang="en-US" altLang="zh-TW" baseline="0" dirty="0" err="1">
                <a:sym typeface="Wingdings" panose="05000000000000000000" pitchFamily="2" charset="2"/>
              </a:rPr>
              <a:t>blockchain</a:t>
            </a:r>
            <a:r>
              <a:rPr lang="en-US" altLang="zh-TW" baseline="0" dirty="0">
                <a:sym typeface="Wingdings" panose="05000000000000000000" pitchFamily="2" charset="2"/>
              </a:rPr>
              <a:t> </a:t>
            </a:r>
            <a:r>
              <a:rPr lang="zh-TW" altLang="en-US" baseline="0" dirty="0">
                <a:sym typeface="Wingdings" panose="05000000000000000000" pitchFamily="2" charset="2"/>
              </a:rPr>
              <a:t>及 </a:t>
            </a:r>
            <a:r>
              <a:rPr lang="en-US" altLang="zh-TW" baseline="0" dirty="0" err="1">
                <a:sym typeface="Wingdings" panose="05000000000000000000" pitchFamily="2" charset="2"/>
              </a:rPr>
              <a:t>iot</a:t>
            </a:r>
            <a:r>
              <a:rPr lang="en-US" altLang="zh-TW" baseline="0" dirty="0">
                <a:sym typeface="Wingdings" panose="05000000000000000000" pitchFamily="2" charset="2"/>
              </a:rPr>
              <a:t> </a:t>
            </a:r>
            <a:r>
              <a:rPr lang="zh-TW" altLang="en-US" baseline="0" dirty="0">
                <a:sym typeface="Wingdings" panose="05000000000000000000" pitchFamily="2" charset="2"/>
              </a:rPr>
              <a:t>來讓蔬果、魚獲、日用品供應鏈更</a:t>
            </a:r>
            <a:r>
              <a:rPr lang="en-US" altLang="zh-TW" baseline="0" dirty="0" err="1">
                <a:sym typeface="Wingdings" panose="05000000000000000000" pitchFamily="2" charset="2"/>
              </a:rPr>
              <a:t>efficieint</a:t>
            </a:r>
            <a:r>
              <a:rPr lang="en-US" altLang="zh-TW" baseline="0" dirty="0">
                <a:sym typeface="Wingdings" panose="05000000000000000000" pitchFamily="2" charset="2"/>
              </a:rPr>
              <a:t>. </a:t>
            </a:r>
            <a:r>
              <a:rPr lang="zh-TW" altLang="en-US" baseline="0" dirty="0">
                <a:sym typeface="Wingdings" panose="05000000000000000000" pitchFamily="2" charset="2"/>
              </a:rPr>
              <a:t>確保</a:t>
            </a:r>
            <a:r>
              <a:rPr lang="en-US" altLang="zh-TW" baseline="0" dirty="0">
                <a:sym typeface="Wingdings" panose="05000000000000000000" pitchFamily="2" charset="2"/>
              </a:rPr>
              <a:t>tamper-proof </a:t>
            </a:r>
            <a:r>
              <a:rPr lang="zh-TW" altLang="en-US" baseline="0" dirty="0">
                <a:sym typeface="Wingdings" panose="05000000000000000000" pitchFamily="2" charset="2"/>
              </a:rPr>
              <a:t>，當</a:t>
            </a:r>
            <a:r>
              <a:rPr lang="en-US" altLang="zh-TW" baseline="0" dirty="0">
                <a:sym typeface="Wingdings" panose="05000000000000000000" pitchFamily="2" charset="2"/>
              </a:rPr>
              <a:t>crop </a:t>
            </a:r>
            <a:r>
              <a:rPr lang="zh-TW" altLang="en-US" baseline="0" dirty="0">
                <a:sym typeface="Wingdings" panose="05000000000000000000" pitchFamily="2" charset="2"/>
              </a:rPr>
              <a:t>損失時可評判是否天然或其他因素可用於申請保險、並且可去中間化減少大盤商剝削</a:t>
            </a:r>
            <a:endParaRPr lang="en-US" altLang="zh-TW" baseline="0" dirty="0">
              <a:sym typeface="Wingdings" panose="05000000000000000000" pitchFamily="2" charset="2"/>
            </a:endParaRPr>
          </a:p>
          <a:p>
            <a:endParaRPr lang="en-US" altLang="zh-TW" baseline="0" dirty="0">
              <a:sym typeface="Wingdings" panose="05000000000000000000" pitchFamily="2" charset="2"/>
            </a:endParaRPr>
          </a:p>
          <a:p>
            <a:r>
              <a:rPr lang="zh-TW" altLang="en-US" dirty="0"/>
              <a:t>美國國土安全部</a:t>
            </a:r>
            <a:endParaRPr lang="en-US" altLang="zh-TW" dirty="0"/>
          </a:p>
          <a:p>
            <a:pPr marL="228600" indent="-228600">
              <a:buAutoNum type="arabicParenBoth"/>
            </a:pPr>
            <a:r>
              <a:rPr lang="zh-TW" altLang="en-US" baseline="0" dirty="0"/>
              <a:t>緊急回應的機密文件分享，可去除中心化機制分享給聯邦、州、國際間</a:t>
            </a:r>
            <a:endParaRPr lang="en-US" altLang="zh-TW" baseline="0" dirty="0"/>
          </a:p>
          <a:p>
            <a:pPr marL="228600" indent="-228600">
              <a:buAutoNum type="arabicParenBoth"/>
            </a:pPr>
            <a:r>
              <a:rPr lang="zh-TW" altLang="en-US" dirty="0"/>
              <a:t>不可竄改文件及</a:t>
            </a:r>
            <a:r>
              <a:rPr lang="en-US" altLang="zh-TW" dirty="0"/>
              <a:t>LOG</a:t>
            </a:r>
            <a:r>
              <a:rPr lang="zh-TW" altLang="en-US" dirty="0"/>
              <a:t>，且可被公開驗證並可不洩露個人資訊</a:t>
            </a:r>
            <a:endParaRPr lang="en-US" altLang="zh-TW" dirty="0"/>
          </a:p>
          <a:p>
            <a:pPr marL="228600" indent="-228600">
              <a:buAutoNum type="arabicParenBoth"/>
            </a:pPr>
            <a:r>
              <a:rPr lang="zh-TW" altLang="en-US" dirty="0"/>
              <a:t>國際旅客可減少重覆性檢驗</a:t>
            </a:r>
            <a:endParaRPr lang="en-US" altLang="zh-TW" dirty="0"/>
          </a:p>
          <a:p>
            <a:pPr marL="228600" indent="-228600">
              <a:buAutoNum type="arabicParenBoth"/>
            </a:pPr>
            <a:r>
              <a:rPr lang="zh-TW" altLang="en-US" dirty="0"/>
              <a:t>減少國際間產品轉送的錯誤</a:t>
            </a:r>
            <a:endParaRPr lang="en-US" altLang="zh-TW" dirty="0"/>
          </a:p>
          <a:p>
            <a:pPr marL="228600" indent="-228600">
              <a:buAutoNum type="arabicParenBoth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06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Next,</a:t>
            </a:r>
            <a:r>
              <a:rPr lang="en-US" altLang="zh-TW" baseline="0" dirty="0"/>
              <a:t> we will discuss the security of Blockchain. This feature of tamper-proof is inherent from hash function. I think professors are also familiar to this. Therefore, I also skip this page.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458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IBM</a:t>
            </a:r>
            <a:r>
              <a:rPr lang="en-US" altLang="zh-TW" baseline="0" dirty="0"/>
              <a:t> FOOD TRUST:</a:t>
            </a:r>
          </a:p>
          <a:p>
            <a:r>
              <a:rPr lang="en-US" altLang="zh-TW" baseline="0" dirty="0"/>
              <a:t>         2016 Fall </a:t>
            </a:r>
            <a:r>
              <a:rPr lang="zh-TW" altLang="en-US" baseline="0" dirty="0"/>
              <a:t>開始，</a:t>
            </a:r>
            <a:r>
              <a:rPr lang="en-US" altLang="zh-TW" baseline="0" dirty="0"/>
              <a:t>2016/12 </a:t>
            </a:r>
            <a:r>
              <a:rPr lang="zh-TW" altLang="en-US" baseline="0" dirty="0"/>
              <a:t>第一個試驗產品在中國</a:t>
            </a:r>
            <a:r>
              <a:rPr lang="en-US" altLang="zh-TW" baseline="0" dirty="0"/>
              <a:t>Walmart</a:t>
            </a:r>
            <a:r>
              <a:rPr lang="zh-TW" altLang="en-US" baseline="0" dirty="0"/>
              <a:t>，建構於「</a:t>
            </a:r>
            <a:r>
              <a:rPr lang="en-US" altLang="zh-TW" baseline="0" dirty="0"/>
              <a:t>Hyperledger Fabric</a:t>
            </a:r>
            <a:r>
              <a:rPr lang="zh-TW" altLang="en-US" baseline="0" dirty="0"/>
              <a:t>」之上</a:t>
            </a:r>
            <a:r>
              <a:rPr lang="en-US" altLang="zh-TW" baseline="0" dirty="0"/>
              <a:t>(</a:t>
            </a:r>
            <a:r>
              <a:rPr lang="zh-TW" altLang="en-US" baseline="0" dirty="0"/>
              <a:t>聯盟鏈</a:t>
            </a:r>
            <a:r>
              <a:rPr lang="en-US" altLang="zh-TW" baseline="0" dirty="0"/>
              <a:t>)</a:t>
            </a:r>
            <a:r>
              <a:rPr lang="zh-TW" altLang="en-US" baseline="0" dirty="0"/>
              <a:t>，且</a:t>
            </a:r>
            <a:r>
              <a:rPr lang="en-US" altLang="zh-TW" baseline="0" dirty="0"/>
              <a:t>run on IBM cloud. </a:t>
            </a:r>
            <a:r>
              <a:rPr lang="zh-TW" altLang="en-US" baseline="0" dirty="0"/>
              <a:t>將食品追溯日由</a:t>
            </a:r>
            <a:r>
              <a:rPr lang="en-US" altLang="zh-TW" baseline="0" dirty="0"/>
              <a:t>7</a:t>
            </a:r>
            <a:r>
              <a:rPr lang="zh-TW" altLang="en-US" baseline="0" dirty="0"/>
              <a:t>天變成</a:t>
            </a:r>
            <a:r>
              <a:rPr lang="en-US" altLang="zh-TW" baseline="0" dirty="0"/>
              <a:t>2.2</a:t>
            </a:r>
            <a:r>
              <a:rPr lang="zh-TW" altLang="en-US" baseline="0" dirty="0"/>
              <a:t>秒</a:t>
            </a:r>
            <a:endParaRPr lang="en-US" altLang="zh-TW" baseline="0" dirty="0"/>
          </a:p>
          <a:p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澳洲牛肉出口完整性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        </a:t>
            </a:r>
            <a:r>
              <a:rPr lang="zh-TW" altLang="en-US" dirty="0"/>
              <a:t>結合</a:t>
            </a:r>
            <a:r>
              <a:rPr lang="en-US" altLang="zh-TW" dirty="0" err="1"/>
              <a:t>iot</a:t>
            </a:r>
            <a:r>
              <a:rPr lang="zh-TW" altLang="en-US" dirty="0"/>
              <a:t>、</a:t>
            </a:r>
            <a:r>
              <a:rPr lang="en-US" altLang="zh-TW" dirty="0" err="1"/>
              <a:t>blockchain</a:t>
            </a:r>
            <a:r>
              <a:rPr lang="zh-TW" altLang="en-US" dirty="0"/>
              <a:t>，將出口牛肉至中國的產線以區塊鏈做試行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Brave: </a:t>
            </a:r>
            <a:r>
              <a:rPr lang="zh-TW" altLang="en-US" dirty="0"/>
              <a:t>希望藉由「擋住</a:t>
            </a:r>
            <a:r>
              <a:rPr lang="en-US" altLang="zh-TW" dirty="0"/>
              <a:t>ad</a:t>
            </a:r>
            <a:r>
              <a:rPr lang="zh-TW" altLang="en-US" dirty="0"/>
              <a:t>」導正</a:t>
            </a:r>
            <a:r>
              <a:rPr lang="en-US" altLang="zh-TW" dirty="0"/>
              <a:t>internet</a:t>
            </a:r>
            <a:r>
              <a:rPr lang="en-US" altLang="zh-TW" baseline="0" dirty="0"/>
              <a:t>  </a:t>
            </a:r>
            <a:r>
              <a:rPr lang="zh-TW" altLang="en-US" baseline="0" dirty="0"/>
              <a:t>及避免被追蹤使用者活動及位置，而有一個新的貨制</a:t>
            </a:r>
            <a:r>
              <a:rPr lang="en-US" altLang="zh-TW" baseline="0" dirty="0"/>
              <a:t>BAT </a:t>
            </a:r>
            <a:r>
              <a:rPr lang="zh-TW" altLang="en-US" baseline="0" dirty="0"/>
              <a:t>被發行，是</a:t>
            </a:r>
            <a:r>
              <a:rPr lang="en-US" altLang="zh-TW" baseline="0" dirty="0" err="1"/>
              <a:t>Andorid</a:t>
            </a:r>
            <a:r>
              <a:rPr lang="en-US" altLang="zh-TW" baseline="0" dirty="0"/>
              <a:t> </a:t>
            </a:r>
            <a:r>
              <a:rPr lang="zh-TW" altLang="en-US" baseline="0" dirty="0"/>
              <a:t>下載最多的</a:t>
            </a:r>
            <a:r>
              <a:rPr lang="en-US" altLang="zh-TW" baseline="0" dirty="0"/>
              <a:t>app</a:t>
            </a:r>
            <a:r>
              <a:rPr lang="zh-TW" altLang="en-US" baseline="0" dirty="0"/>
              <a:t>，也是藉由</a:t>
            </a:r>
            <a:r>
              <a:rPr lang="en-US" altLang="zh-TW" baseline="0" dirty="0"/>
              <a:t>ICO </a:t>
            </a:r>
            <a:r>
              <a:rPr lang="zh-TW" altLang="en-US" baseline="0" dirty="0"/>
              <a:t>所成立的公司，號稱較</a:t>
            </a:r>
            <a:r>
              <a:rPr lang="en-US" altLang="zh-TW" baseline="0" dirty="0"/>
              <a:t>CHROME </a:t>
            </a:r>
            <a:r>
              <a:rPr lang="zh-TW" altLang="en-US" baseline="0" dirty="0"/>
              <a:t>快八倍，因為不會有廣告，平常可能會有</a:t>
            </a:r>
            <a:r>
              <a:rPr lang="en-US" altLang="zh-TW" baseline="0" dirty="0"/>
              <a:t>70</a:t>
            </a:r>
            <a:r>
              <a:rPr lang="zh-TW" altLang="en-US" baseline="0" dirty="0"/>
              <a:t>個</a:t>
            </a:r>
            <a:r>
              <a:rPr lang="en-US" altLang="zh-TW" baseline="0" dirty="0"/>
              <a:t>TRACKER </a:t>
            </a:r>
            <a:r>
              <a:rPr lang="zh-TW" altLang="en-US" baseline="0" dirty="0"/>
              <a:t>在你看的網頁中追蹤你的位置及行為。若你看廣告，網頁製作者也可以因此得到</a:t>
            </a:r>
            <a:r>
              <a:rPr lang="en-US" altLang="zh-TW" baseline="0" dirty="0"/>
              <a:t>BAT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JPMorgan:</a:t>
            </a:r>
            <a:r>
              <a:rPr lang="en-US" altLang="zh-TW" baseline="0" dirty="0"/>
              <a:t> </a:t>
            </a:r>
            <a:r>
              <a:rPr lang="zh-TW" altLang="en-US" baseline="0" dirty="0"/>
              <a:t>與</a:t>
            </a:r>
            <a:r>
              <a:rPr lang="en-US" altLang="zh-TW" baseline="0" dirty="0" err="1"/>
              <a:t>TransferWise</a:t>
            </a:r>
            <a:r>
              <a:rPr lang="en-US" altLang="zh-TW" baseline="0" dirty="0"/>
              <a:t> </a:t>
            </a:r>
            <a:r>
              <a:rPr lang="zh-TW" altLang="en-US" baseline="0" dirty="0"/>
              <a:t>及 </a:t>
            </a:r>
            <a:r>
              <a:rPr lang="en-US" altLang="zh-TW" baseline="0" dirty="0"/>
              <a:t>Ripple </a:t>
            </a:r>
            <a:r>
              <a:rPr lang="zh-TW" altLang="en-US" baseline="0" dirty="0"/>
              <a:t>打對台，</a:t>
            </a:r>
            <a:r>
              <a:rPr lang="en-US" altLang="zh-TW" baseline="0" dirty="0"/>
              <a:t>Quorum Blockchain-based IIN </a:t>
            </a:r>
            <a:r>
              <a:rPr lang="zh-TW" altLang="en-US" baseline="0" dirty="0"/>
              <a:t>可用於</a:t>
            </a:r>
            <a:r>
              <a:rPr lang="en-US" altLang="zh-TW" baseline="0" dirty="0"/>
              <a:t>220</a:t>
            </a:r>
            <a:r>
              <a:rPr lang="zh-TW" altLang="en-US" baseline="0" dirty="0"/>
              <a:t>間銀行的付款及</a:t>
            </a:r>
            <a:r>
              <a:rPr lang="en-US" altLang="zh-TW" baseline="0" dirty="0"/>
              <a:t>settlement (</a:t>
            </a:r>
            <a:r>
              <a:rPr lang="zh-TW" altLang="en-US" baseline="0" dirty="0"/>
              <a:t>清算</a:t>
            </a:r>
            <a:r>
              <a:rPr lang="en-US" altLang="zh-TW" baseline="0" dirty="0"/>
              <a:t>)</a:t>
            </a:r>
            <a:r>
              <a:rPr lang="zh-TW" altLang="en-US" baseline="0" dirty="0"/>
              <a:t>。目前</a:t>
            </a:r>
            <a:r>
              <a:rPr lang="en-US" altLang="zh-TW" baseline="0" dirty="0"/>
              <a:t>5-20% </a:t>
            </a:r>
            <a:r>
              <a:rPr lang="zh-TW" altLang="en-US" baseline="0" dirty="0"/>
              <a:t>會有</a:t>
            </a:r>
            <a:r>
              <a:rPr lang="en-US" altLang="zh-TW" baseline="0" dirty="0"/>
              <a:t>error</a:t>
            </a:r>
            <a:r>
              <a:rPr lang="zh-TW" altLang="en-US" baseline="0" dirty="0"/>
              <a:t>，但會花數天來處理，現在希望達到即時</a:t>
            </a:r>
            <a:endParaRPr lang="en-US" altLang="zh-TW" baseline="0" dirty="0"/>
          </a:p>
          <a:p>
            <a:endParaRPr lang="en-US" altLang="zh-TW" baseline="0" dirty="0"/>
          </a:p>
          <a:p>
            <a:r>
              <a:rPr lang="zh-TW" altLang="en-US" dirty="0"/>
              <a:t>房地產投資代幣化：德國新創可投資房產、可貸款房產，以區塊鏈形式來達成，且發行自己的代幣</a:t>
            </a:r>
            <a:r>
              <a:rPr lang="en-US" altLang="zh-TW" dirty="0" err="1"/>
              <a:t>bbk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07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742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IOTA</a:t>
            </a:r>
          </a:p>
          <a:p>
            <a:r>
              <a:rPr lang="en-US" altLang="zh-TW" dirty="0">
                <a:hlinkClick r:id="rId3"/>
              </a:rPr>
              <a:t>https://www.youtube.com/watch?v=ivWqqfzunhI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71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https://blockchain.info/tx/37df28642f97db7003a7bc6663467eb1e9cb4493b6c94bf089ee77f87acdae3d</a:t>
            </a:r>
          </a:p>
          <a:p>
            <a:endParaRPr lang="en-US" altLang="zh-TW" dirty="0"/>
          </a:p>
          <a:p>
            <a:r>
              <a:rPr lang="en-US" altLang="zh-TW" dirty="0"/>
              <a:t>https://blockchain.info/tx/37df28642f97db7003a7bc6663467eb1e9cb4493b6c94bf089ee77f87acdae3d</a:t>
            </a:r>
          </a:p>
          <a:p>
            <a:r>
              <a:rPr lang="en-US" altLang="zh-TW" dirty="0"/>
              <a:t>Verification</a:t>
            </a:r>
            <a:r>
              <a:rPr lang="en-US" altLang="zh-TW" baseline="0" dirty="0"/>
              <a:t> of transaction</a:t>
            </a:r>
            <a:endParaRPr lang="en-US" altLang="zh-TW" dirty="0"/>
          </a:p>
          <a:p>
            <a:r>
              <a:rPr lang="en-US" altLang="zh-TW" dirty="0"/>
              <a:t>https://github.com/bitcoinbook/bitcoinbook/blob/develop/ch10.asciidoc</a:t>
            </a:r>
          </a:p>
          <a:p>
            <a:r>
              <a:rPr lang="en-US" altLang="zh-TW" dirty="0"/>
              <a:t>Transaction</a:t>
            </a:r>
            <a:r>
              <a:rPr lang="en-US" altLang="zh-TW" baseline="0" dirty="0"/>
              <a:t> pools</a:t>
            </a:r>
            <a:endParaRPr lang="en-US" altLang="zh-TW" dirty="0"/>
          </a:p>
          <a:p>
            <a:r>
              <a:rPr lang="en-US" altLang="zh-TW" dirty="0"/>
              <a:t>https://github.com/bitcoinbook/bitcoinbook/blob/develop/ch08.asciidoc </a:t>
            </a:r>
          </a:p>
          <a:p>
            <a:r>
              <a:rPr lang="en-US" altLang="zh-TW" dirty="0"/>
              <a:t>Error blog</a:t>
            </a:r>
            <a:br>
              <a:rPr lang="en-US" altLang="zh-TW" dirty="0"/>
            </a:br>
            <a:r>
              <a:rPr lang="en-US" altLang="zh-TW" dirty="0"/>
              <a:t>https://medium.com/coinmonks/how-a-miner-adds-transactions-to-the-blockchain-in-seven-steps-856053271476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42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290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因為只有一個節點</a:t>
            </a:r>
            <a:r>
              <a:rPr lang="en-US" altLang="zh-TW" dirty="0"/>
              <a:t>(</a:t>
            </a:r>
            <a:r>
              <a:rPr lang="zh-TW" altLang="en-US" dirty="0"/>
              <a:t>算出</a:t>
            </a:r>
            <a:r>
              <a:rPr lang="en-US" altLang="zh-TW" dirty="0"/>
              <a:t>pow</a:t>
            </a:r>
            <a:r>
              <a:rPr lang="zh-TW" altLang="en-US" dirty="0"/>
              <a:t>的</a:t>
            </a:r>
            <a:r>
              <a:rPr lang="en-US" altLang="zh-TW" dirty="0"/>
              <a:t>)</a:t>
            </a:r>
            <a:r>
              <a:rPr lang="zh-TW" altLang="en-US" dirty="0"/>
              <a:t>可以驗證</a:t>
            </a:r>
            <a:r>
              <a:rPr lang="en-US" altLang="zh-TW" dirty="0"/>
              <a:t>block, </a:t>
            </a:r>
            <a:r>
              <a:rPr lang="zh-TW" altLang="en-US" dirty="0"/>
              <a:t>不讓這麼多人有機會同時算出來</a:t>
            </a:r>
          </a:p>
          <a:p>
            <a:endParaRPr lang="zh-TW" altLang="en-US" dirty="0"/>
          </a:p>
          <a:p>
            <a:r>
              <a:rPr lang="en-US" altLang="zh-TW" dirty="0"/>
              <a:t>Every 210,000 blocks, that is approximately once every four years (= 210, 000 · 10 min), the reward halves. This happened the first time by the end of November 2012.   </a:t>
            </a:r>
            <a:r>
              <a:rPr lang="zh-TW" altLang="en-US" dirty="0"/>
              <a:t>每</a:t>
            </a:r>
            <a:r>
              <a:rPr lang="en-US" altLang="zh-TW" dirty="0"/>
              <a:t>21</a:t>
            </a:r>
            <a:r>
              <a:rPr lang="zh-TW" altLang="en-US" dirty="0"/>
              <a:t>萬個</a:t>
            </a:r>
            <a:r>
              <a:rPr lang="en-US" altLang="zh-TW" dirty="0"/>
              <a:t>block </a:t>
            </a:r>
            <a:r>
              <a:rPr lang="zh-TW" altLang="en-US" dirty="0"/>
              <a:t>就會讓挖礦獎勵金減半</a:t>
            </a:r>
          </a:p>
          <a:p>
            <a:r>
              <a:rPr lang="zh-TW" altLang="en-US" dirty="0"/>
              <a:t>最終比特幣的數額會趨近於</a:t>
            </a:r>
            <a:r>
              <a:rPr lang="en-US" altLang="zh-TW" dirty="0"/>
              <a:t>2,100</a:t>
            </a:r>
            <a:r>
              <a:rPr lang="zh-TW" altLang="en-US" dirty="0"/>
              <a:t>萬個。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769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-hash</a:t>
            </a:r>
            <a:r>
              <a:rPr lang="en-US" altLang="zh-TW" baseline="0" dirty="0"/>
              <a:t> </a:t>
            </a:r>
            <a:r>
              <a:rPr lang="zh-TW" altLang="en-US" baseline="0" dirty="0"/>
              <a:t>是用</a:t>
            </a:r>
            <a:r>
              <a:rPr lang="en-US" altLang="zh-TW" baseline="0" dirty="0"/>
              <a:t>sha-256</a:t>
            </a:r>
          </a:p>
          <a:p>
            <a:endParaRPr lang="en-US" altLang="zh-TW" baseline="0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交易雜湊值是用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merkle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呈現，故一定是要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元數，因此要重覆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 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才行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erkle Trees"/>
              </a:rPr>
              <a:t>“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erkle Trees"/>
              </a:rPr>
              <a:t>Merkle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erkle Trees"/>
              </a:rPr>
              <a:t> Trees”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must be an even number of "leaf" nodes in the tree, so the last transaction is duplicated)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oreilly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-magic no.: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在資訊領域中常被檔案或網路協定用來去快速確認可支援的格式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 magic number is not something specific to bitcoin.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Magic numbers are used in computer science for both files and protocols. They identify the type of the file/data structure. A program receiving such a file/data structure can check the magic number and immediately know the supposed type of that file/data structure.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altLang="zh-TW" dirty="0">
                <a:hlinkClick r:id="rId4"/>
              </a:rPr>
              <a:t>https://bitcoin.stackexchange.com/questions/43189/what-is-the-magic-number-used-in-the-block-structure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60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https://hk.thenewslens.com/article/86870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9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aseline="0" dirty="0"/>
              <a:t>因為</a:t>
            </a:r>
            <a:r>
              <a:rPr lang="en-US" altLang="zh-TW" baseline="0" dirty="0"/>
              <a:t>transaction </a:t>
            </a:r>
            <a:r>
              <a:rPr lang="zh-TW" altLang="en-US" baseline="0" dirty="0"/>
              <a:t>被更改，所以</a:t>
            </a:r>
            <a:r>
              <a:rPr lang="en-US" altLang="zh-TW" baseline="0" dirty="0" err="1"/>
              <a:t>merkle</a:t>
            </a:r>
            <a:r>
              <a:rPr lang="en-US" altLang="zh-TW" baseline="0" dirty="0"/>
              <a:t> root </a:t>
            </a:r>
            <a:r>
              <a:rPr lang="zh-TW" altLang="en-US" baseline="0" dirty="0"/>
              <a:t>也會不一樣，因此重算後的 </a:t>
            </a:r>
            <a:r>
              <a:rPr lang="en-US" altLang="zh-TW" baseline="0" dirty="0"/>
              <a:t>283 block </a:t>
            </a:r>
            <a:r>
              <a:rPr lang="zh-TW" altLang="en-US" baseline="0" dirty="0"/>
              <a:t>的</a:t>
            </a:r>
            <a:r>
              <a:rPr lang="en-US" altLang="zh-TW" baseline="0" dirty="0"/>
              <a:t>hash value </a:t>
            </a:r>
            <a:r>
              <a:rPr lang="zh-TW" altLang="en-US" baseline="0" dirty="0"/>
              <a:t>將至少</a:t>
            </a:r>
            <a:r>
              <a:rPr lang="en-US" altLang="zh-TW" baseline="0" dirty="0"/>
              <a:t>99%</a:t>
            </a:r>
            <a:r>
              <a:rPr lang="zh-TW" altLang="en-US" baseline="0" dirty="0"/>
              <a:t>機會不符合</a:t>
            </a:r>
            <a:r>
              <a:rPr lang="en-US" altLang="zh-TW" baseline="0" dirty="0"/>
              <a:t>difficulty </a:t>
            </a:r>
            <a:r>
              <a:rPr lang="zh-TW" altLang="en-US" baseline="0" dirty="0"/>
              <a:t>的規定，故又要重跑一次</a:t>
            </a:r>
            <a:r>
              <a:rPr lang="en-US" altLang="zh-TW" baseline="0" dirty="0"/>
              <a:t>pow </a:t>
            </a:r>
            <a:r>
              <a:rPr lang="zh-TW" altLang="en-US" baseline="0" dirty="0"/>
              <a:t>的問題。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701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Bitcoin </a:t>
            </a:r>
            <a:r>
              <a:rPr lang="en-US" altLang="zh-TW" dirty="0" err="1"/>
              <a:t>blockchain</a:t>
            </a:r>
            <a:r>
              <a:rPr lang="en-US" altLang="zh-TW" dirty="0"/>
              <a:t> </a:t>
            </a:r>
            <a:r>
              <a:rPr lang="zh-TW" altLang="en-US" dirty="0"/>
              <a:t>是：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zh-TW" altLang="en-US" dirty="0"/>
              <a:t>沒有監理機制 </a:t>
            </a:r>
            <a:r>
              <a:rPr lang="en-US" altLang="zh-TW" dirty="0"/>
              <a:t>(supervision)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沒有管理機制 </a:t>
            </a:r>
            <a:r>
              <a:rPr lang="en-US" altLang="zh-TW" dirty="0"/>
              <a:t>(management)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沒有究責機制</a:t>
            </a:r>
            <a:r>
              <a:rPr lang="zh-TW" altLang="en-US" baseline="0" dirty="0"/>
              <a:t> </a:t>
            </a:r>
            <a:r>
              <a:rPr lang="en-US" altLang="zh-TW" baseline="0" dirty="0"/>
              <a:t>(accountability &amp; liability)</a:t>
            </a:r>
          </a:p>
          <a:p>
            <a:endParaRPr lang="en-US" altLang="zh-TW" baseline="0" dirty="0"/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Finality: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single, shared ledger provides one place to go to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determine the ownership of an asset or the completion of a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transaction.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46570-90C0-46C2-A1F6-69B7FCF87CA0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12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隔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913790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DAD6-EAE4-174F-8A8A-72EFC7C3144B}" type="datetimeFigureOut">
              <a:rPr kumimoji="1" lang="zh-TW" altLang="en-US" smtClean="0"/>
              <a:t>2020/12/15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22C-84B0-BB43-83E3-7A4AFC08B49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94816" cy="125167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67375" y="5673778"/>
            <a:ext cx="876625" cy="11842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2142" y="0"/>
            <a:ext cx="975719" cy="125167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559" y="5606321"/>
            <a:ext cx="797277" cy="12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32224" cy="373080"/>
          </a:xfrm>
          <a:prstGeom prst="rect">
            <a:avLst/>
          </a:prstGeom>
        </p:spPr>
      </p:pic>
      <p:pic>
        <p:nvPicPr>
          <p:cNvPr id="6" name="Picture 4" descr="D:\Tereza's\國研院\標誌應用系統_標案\應用設計修改\定稿_簡報版型\院本部_有核心價值版\中文\簡報給檔-25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" y="240"/>
            <a:ext cx="9144000" cy="685776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內容版面配置區 13"/>
          <p:cNvSpPr>
            <a:spLocks noGrp="1"/>
          </p:cNvSpPr>
          <p:nvPr>
            <p:ph sz="quarter" idx="13" hasCustomPrompt="1"/>
          </p:nvPr>
        </p:nvSpPr>
        <p:spPr>
          <a:xfrm>
            <a:off x="468312" y="1340768"/>
            <a:ext cx="8256191" cy="4897016"/>
          </a:xfrm>
        </p:spPr>
        <p:txBody>
          <a:bodyPr/>
          <a:lstStyle>
            <a:lvl1pPr>
              <a:defRPr sz="2400">
                <a:latin typeface="微軟正黑體" pitchFamily="34" charset="-120"/>
                <a:ea typeface="微軟正黑體" pitchFamily="34" charset="-120"/>
              </a:defRPr>
            </a:lvl1pPr>
            <a:lvl2pPr>
              <a:defRPr sz="2200" baseline="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 baseline="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 baseline="0">
                <a:latin typeface="微軟正黑體" pitchFamily="34" charset="-120"/>
                <a:ea typeface="微軟正黑體" pitchFamily="34" charset="-120"/>
              </a:defRPr>
            </a:lvl4pPr>
            <a:lvl5pPr>
              <a:defRPr sz="16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1"/>
            <a:r>
              <a:rPr lang="zh-TW" altLang="en-US" dirty="0"/>
              <a:t>內容</a:t>
            </a:r>
          </a:p>
          <a:p>
            <a:pPr lvl="2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3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4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75424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>
  <p:cSld name="2_只有標題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2280" y="188640"/>
            <a:ext cx="1632224" cy="37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 descr="D:\Tereza's\國研院\標誌應用系統_標案\應用設計修改\定稿_簡報版型\院本部_有核心價值版\中文\簡報給檔-2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" y="240"/>
            <a:ext cx="9144000" cy="68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67544" y="620688"/>
            <a:ext cx="82296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D7000F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7588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468312" y="1340768"/>
            <a:ext cx="8256191" cy="489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" name="矩形 1"/>
          <p:cNvSpPr/>
          <p:nvPr userDrawn="1"/>
        </p:nvSpPr>
        <p:spPr>
          <a:xfrm>
            <a:off x="6872140" y="782425"/>
            <a:ext cx="1825004" cy="41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2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331" y="71947"/>
            <a:ext cx="7773338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56338" y="6490171"/>
            <a:ext cx="573161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195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一般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9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565AF-29B2-4B6D-BBB5-4AE85607EAC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  <p:sldLayoutId id="2147483788" r:id="rId5"/>
    <p:sldLayoutId id="2147483789" r:id="rId6"/>
    <p:sldLayoutId id="2147483792" r:id="rId7"/>
    <p:sldLayoutId id="2147483796" r:id="rId8"/>
    <p:sldLayoutId id="2147483798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microsoft.com/office/2007/relationships/hdphoto" Target="../media/hdphoto2.wdp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hyperlink" Target="https://bitnodes.earn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microsoft.com/office/2007/relationships/hdphoto" Target="../media/hdphoto3.wdp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qSautdQEoI?t=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hyperlink" Target="http://yogh.io/#mine:las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blockchain.com/btc/tx/4a5e1e4baab89f3a32518a88c31bc87f618f76673e2cc77ab2127b7afdeda33b?show_adv=tru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blockchain.com/btc/orphaned-blocks" TargetMode="External"/><Relationship Id="rId5" Type="http://schemas.openxmlformats.org/officeDocument/2006/relationships/image" Target="../media/image49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hdphoto" Target="../media/hdphoto5.wdp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bitnodes.earn.com/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hyperlink" Target="https://www.blockchain.com/btc/block/000000000000000000160e7e9628449610d08d0d7edd3f189ae5508c7fe419fa" TargetMode="External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Mow98ZhXk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ast.it/2019/03/05/pwc-trials-blockchain-system-for-verifying-employee-credentials/" TargetMode="External"/><Relationship Id="rId2" Type="http://schemas.openxmlformats.org/officeDocument/2006/relationships/hyperlink" Target="https://blockcast.it/2019/02/27/fujitsu-and-sony-global-education-initiate-blockchain-field-trial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WG7D47tGb0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t2X_j-DPmA&amp;feature=youtu.b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dhpYQCWnC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tempo.com/alipay-blockchain-subway-qrcod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ainhoo.com/blockchain/71387/" TargetMode="External"/><Relationship Id="rId3" Type="http://schemas.openxmlformats.org/officeDocument/2006/relationships/hyperlink" Target="https://www.ithome.com.tw/news/116649" TargetMode="External"/><Relationship Id="rId7" Type="http://schemas.openxmlformats.org/officeDocument/2006/relationships/hyperlink" Target="https://www.dhs.gov/science-and-technology/news/2017/01/10/snapshot-blockchain-technology-explored-homeland-secur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intelegraph.com/news/south-indian-state-of-kerala-to-use-blockchain-tech-in-food-supply-distribution" TargetMode="External"/><Relationship Id="rId5" Type="http://schemas.openxmlformats.org/officeDocument/2006/relationships/hyperlink" Target="http://blockchain.surrey.ac.uk/projects/archangel.html" TargetMode="External"/><Relationship Id="rId4" Type="http://schemas.openxmlformats.org/officeDocument/2006/relationships/hyperlink" Target="https://www.coindesk.com/?s=blockchain+vot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WG7D47tGb0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ocktempo.com/commerzbank-dlt-m2m-payment/" TargetMode="External"/><Relationship Id="rId3" Type="http://schemas.openxmlformats.org/officeDocument/2006/relationships/hyperlink" Target="http://technews.tw/2018/10/01/walmart-cooperate-with-ibm-food-safety-blockchain-2019/" TargetMode="External"/><Relationship Id="rId7" Type="http://schemas.openxmlformats.org/officeDocument/2006/relationships/hyperlink" Target="https://www.blocktempo.com/seouls-artbloc-to-offer-high-end-art-using-fractional-ownership-blockchai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indesk.com/jpmorgan-expanding-blockchain-project-with-220-banks-to-include-payments" TargetMode="External"/><Relationship Id="rId5" Type="http://schemas.openxmlformats.org/officeDocument/2006/relationships/hyperlink" Target="https://www.ccn.com/blockchains-killer-app-crypto-powered-web-browser-brave-hits-20-million-downloads" TargetMode="External"/><Relationship Id="rId4" Type="http://schemas.openxmlformats.org/officeDocument/2006/relationships/hyperlink" Target="https://cointelegraph.com/news/australia-national-transport-insurance-partners-on-blockchain-for-food-safety-trial?utm_source=Telegram&amp;utm_medium=socia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wnews.com/news/20171128/2652243" TargetMode="External"/><Relationship Id="rId7" Type="http://schemas.openxmlformats.org/officeDocument/2006/relationships/hyperlink" Target="https://www.bnext.com.tw/article/49282/medical-records-dtc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home.com.tw/news/134139" TargetMode="External"/><Relationship Id="rId5" Type="http://schemas.openxmlformats.org/officeDocument/2006/relationships/hyperlink" Target="https://www.ettoday.net/news/20181212/1329297.htm" TargetMode="External"/><Relationship Id="rId4" Type="http://schemas.openxmlformats.org/officeDocument/2006/relationships/hyperlink" Target="https://www.ithome.com.tw/news/114415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icheledaliessi/how-does-the-blockchain-work-98c8cd01d2ae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-252536" y="1949931"/>
            <a:ext cx="9721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4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區塊鏈原理、應用與實務系統介紹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7" y="4005064"/>
            <a:ext cx="5508104" cy="285293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67811" y="530444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HPC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28184" y="5661129"/>
            <a:ext cx="106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Big Data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43610" y="5799629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Cloud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884368" y="5938666"/>
            <a:ext cx="10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Network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827585" y="3023320"/>
            <a:ext cx="7488831" cy="76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葉羅堯 博士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國家實驗研究院國網中心 資料科技組 副研究員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國立暨南國際大學 資訊管理系 兼任副教授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type="body" idx="1"/>
          </p:nvPr>
        </p:nvSpPr>
        <p:spPr>
          <a:xfrm>
            <a:off x="169021" y="1426969"/>
            <a:ext cx="4425638" cy="48970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(1) Sandra  </a:t>
            </a:r>
            <a:r>
              <a:rPr lang="zh-TW" altLang="en-US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給 </a:t>
            </a: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David  </a:t>
            </a:r>
            <a:r>
              <a:rPr lang="zh-TW" altLang="en-US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看她的</a:t>
            </a: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Bitcoin address or QR code</a:t>
            </a:r>
          </a:p>
          <a:p>
            <a:pPr marL="0" indent="0">
              <a:buNone/>
            </a:pP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(2) David </a:t>
            </a:r>
            <a:r>
              <a:rPr lang="zh-TW" altLang="en-US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輸入「位址、金額」並以自身的私鑰簽章後送出</a:t>
            </a:r>
            <a:endParaRPr lang="en-US" altLang="zh-TW" sz="2200" cap="none" baseline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(3) Sandra  </a:t>
            </a:r>
            <a:r>
              <a:rPr lang="zh-TW" altLang="en-US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看到手機裡有「收入」</a:t>
            </a: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(pending </a:t>
            </a:r>
            <a:r>
              <a:rPr lang="zh-TW" altLang="en-US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狀態</a:t>
            </a: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，尚未確認。</a:t>
            </a:r>
            <a:endParaRPr lang="en-US" altLang="zh-TW" sz="2200" cap="none" baseline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(4)</a:t>
            </a:r>
            <a:r>
              <a:rPr lang="zh-TW" altLang="en-US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約十分鐘過後，手機上表示「收入」已完結</a:t>
            </a: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(finalized)</a:t>
            </a:r>
            <a:r>
              <a:rPr lang="zh-TW" altLang="en-US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，確認成功。</a:t>
            </a:r>
            <a:endParaRPr lang="en-US" altLang="zh-TW" sz="2200" cap="none" baseline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200" cap="none" baseline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zh-TW" altLang="en-US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當金額大時 </a:t>
            </a:r>
            <a:r>
              <a:rPr lang="en-US" altLang="zh-TW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官方比特幣客戶端軟體</a:t>
            </a:r>
            <a:r>
              <a:rPr lang="en-US" altLang="zh-TW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，其實要約</a:t>
            </a:r>
            <a:r>
              <a:rPr lang="en-US" altLang="zh-TW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60</a:t>
            </a:r>
            <a:r>
              <a:rPr lang="zh-TW" altLang="en-US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分鐘後才更可確認錢不會被取消 </a:t>
            </a:r>
            <a:r>
              <a:rPr lang="en-US" altLang="zh-TW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沒有被攻擊</a:t>
            </a:r>
            <a:r>
              <a:rPr lang="en-US" altLang="zh-TW" sz="2200" b="1" cap="none" baseline="0" dirty="0">
                <a:ln>
                  <a:solidFill>
                    <a:srgbClr val="18478F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zh-TW" altLang="en-US" sz="2200" b="1" cap="none" baseline="0" dirty="0">
              <a:ln>
                <a:solidFill>
                  <a:srgbClr val="18478F"/>
                </a:solidFill>
              </a:ln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300" y="5205899"/>
            <a:ext cx="972080" cy="98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4966194" y="6037568"/>
            <a:ext cx="7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67873" y="6037568"/>
            <a:ext cx="8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Sandra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94" y="2365444"/>
            <a:ext cx="728978" cy="72897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38" y="869565"/>
            <a:ext cx="868546" cy="868546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664330" y="1654262"/>
            <a:ext cx="197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private key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6997002" y="3094422"/>
            <a:ext cx="194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 public key</a:t>
            </a:r>
          </a:p>
        </p:txBody>
      </p:sp>
      <p:sp>
        <p:nvSpPr>
          <p:cNvPr id="21" name="矩形 20"/>
          <p:cNvSpPr/>
          <p:nvPr/>
        </p:nvSpPr>
        <p:spPr>
          <a:xfrm>
            <a:off x="4806126" y="3875477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 wallet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4" t="12941" r="12361" b="24962"/>
          <a:stretch/>
        </p:blipFill>
        <p:spPr>
          <a:xfrm>
            <a:off x="4915151" y="2644768"/>
            <a:ext cx="1327953" cy="1242368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V="1">
            <a:off x="5561641" y="2116500"/>
            <a:ext cx="0" cy="544133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6100658" y="3401211"/>
            <a:ext cx="728518" cy="0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57" y="4499647"/>
            <a:ext cx="1124316" cy="167844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72"/>
          <a:stretch/>
        </p:blipFill>
        <p:spPr>
          <a:xfrm>
            <a:off x="4644008" y="4316817"/>
            <a:ext cx="1326023" cy="193371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95" y="4831409"/>
            <a:ext cx="545973" cy="44937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58" y="4772780"/>
            <a:ext cx="605679" cy="429566"/>
          </a:xfrm>
          <a:prstGeom prst="rect">
            <a:avLst/>
          </a:prstGeom>
        </p:spPr>
      </p:pic>
      <p:sp>
        <p:nvSpPr>
          <p:cNvPr id="25" name="TextBox 76"/>
          <p:cNvSpPr txBox="1"/>
          <p:nvPr/>
        </p:nvSpPr>
        <p:spPr>
          <a:xfrm>
            <a:off x="539552" y="254807"/>
            <a:ext cx="6855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比特幣交易</a:t>
            </a:r>
            <a:r>
              <a:rPr lang="en-US" altLang="zh-TW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實例步驟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999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3076"/>
          <p:cNvSpPr/>
          <p:nvPr/>
        </p:nvSpPr>
        <p:spPr>
          <a:xfrm>
            <a:off x="4204296" y="2781388"/>
            <a:ext cx="4453425" cy="1544465"/>
          </a:xfrm>
          <a:prstGeom prst="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3"/>
          <p:cNvSpPr txBox="1">
            <a:spLocks/>
          </p:cNvSpPr>
          <p:nvPr/>
        </p:nvSpPr>
        <p:spPr>
          <a:xfrm>
            <a:off x="49980" y="737983"/>
            <a:ext cx="8496176" cy="70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想要轉帳時，節點需要做什麼呢</a:t>
            </a:r>
            <a:r>
              <a:rPr lang="en-US" altLang="zh-TW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endParaRPr lang="zh-TW" altLang="en-US" b="1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330799" y="4434558"/>
            <a:ext cx="5780344" cy="2246769"/>
          </a:xfrm>
          <a:prstGeom prst="rect">
            <a:avLst/>
          </a:prstGeom>
          <a:solidFill>
            <a:srgbClr val="CCFFFF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交易驗證重點步驟 </a:t>
            </a:r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由其他所有 </a:t>
            </a:r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nodes 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驗證</a:t>
            </a:r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public key 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signature 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是否可相符</a:t>
            </a:r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確認 </a:t>
            </a:r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David 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的帳戶有足夠的</a:t>
            </a:r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Bitcoin. </a:t>
            </a:r>
          </a:p>
          <a:p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若「不正確」，則丟棄此訊息並終止；</a:t>
            </a:r>
            <a:endParaRPr lang="en-US" altLang="zh-TW" sz="20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若「正確」，則存入自己的「交易池</a:t>
            </a:r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(transaction pools)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」中，並執行下一步。</a:t>
            </a:r>
            <a:endParaRPr lang="en-US" altLang="zh-TW" sz="20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2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傳播此交易訊息給鄰近節點</a:t>
            </a:r>
            <a:endParaRPr lang="en-US" altLang="zh-TW" sz="20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25" y="2435325"/>
            <a:ext cx="574036" cy="57403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44" y="1399672"/>
            <a:ext cx="733287" cy="733287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212493" y="2085154"/>
            <a:ext cx="162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private key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256758" y="2998644"/>
            <a:ext cx="172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 public key</a:t>
            </a:r>
          </a:p>
        </p:txBody>
      </p:sp>
      <p:sp>
        <p:nvSpPr>
          <p:cNvPr id="19" name="矩形 18"/>
          <p:cNvSpPr/>
          <p:nvPr/>
        </p:nvSpPr>
        <p:spPr>
          <a:xfrm>
            <a:off x="228467" y="2723507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 wallet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4" t="12941" r="12361" b="24962"/>
          <a:stretch/>
        </p:blipFill>
        <p:spPr>
          <a:xfrm>
            <a:off x="228467" y="1534010"/>
            <a:ext cx="1327953" cy="1242368"/>
          </a:xfrm>
          <a:prstGeom prst="rect">
            <a:avLst/>
          </a:prstGeom>
        </p:spPr>
      </p:pic>
      <p:cxnSp>
        <p:nvCxnSpPr>
          <p:cNvPr id="21" name="直線單箭頭接點 20"/>
          <p:cNvCxnSpPr/>
          <p:nvPr/>
        </p:nvCxnSpPr>
        <p:spPr>
          <a:xfrm flipV="1">
            <a:off x="1621105" y="1968525"/>
            <a:ext cx="728518" cy="270518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1586599" y="2646129"/>
            <a:ext cx="728518" cy="270518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圓角矩形 22"/>
          <p:cNvSpPr/>
          <p:nvPr/>
        </p:nvSpPr>
        <p:spPr>
          <a:xfrm>
            <a:off x="49980" y="3790636"/>
            <a:ext cx="2314035" cy="360040"/>
          </a:xfrm>
          <a:prstGeom prst="roundRect">
            <a:avLst/>
          </a:prstGeom>
          <a:ln>
            <a:solidFill>
              <a:srgbClr val="33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           Sandra  5 BTC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791218" y="3970656"/>
            <a:ext cx="238966" cy="0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加號 24"/>
          <p:cNvSpPr/>
          <p:nvPr/>
        </p:nvSpPr>
        <p:spPr>
          <a:xfrm>
            <a:off x="2444737" y="3799000"/>
            <a:ext cx="288032" cy="320130"/>
          </a:xfrm>
          <a:prstGeom prst="mathPlu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117" y="3688337"/>
            <a:ext cx="564638" cy="56463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2290513" y="4183427"/>
            <a:ext cx="159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private key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35496" y="4183427"/>
            <a:ext cx="232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request message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893012" y="4722834"/>
            <a:ext cx="2193182" cy="0"/>
          </a:xfrm>
          <a:prstGeom prst="line">
            <a:avLst/>
          </a:prstGeom>
          <a:ln w="19050">
            <a:solidFill>
              <a:srgbClr val="3366F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893012" y="4441581"/>
            <a:ext cx="0" cy="281253"/>
          </a:xfrm>
          <a:prstGeom prst="line">
            <a:avLst/>
          </a:prstGeom>
          <a:ln w="19050">
            <a:solidFill>
              <a:srgbClr val="3366F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3076200" y="4436966"/>
            <a:ext cx="0" cy="281253"/>
          </a:xfrm>
          <a:prstGeom prst="line">
            <a:avLst/>
          </a:prstGeom>
          <a:ln w="19050">
            <a:solidFill>
              <a:srgbClr val="3366F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1989603" y="4722834"/>
            <a:ext cx="0" cy="281253"/>
          </a:xfrm>
          <a:prstGeom prst="line">
            <a:avLst/>
          </a:prstGeom>
          <a:ln w="19050">
            <a:solidFill>
              <a:srgbClr val="3366FF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2034006" y="5720292"/>
            <a:ext cx="0" cy="281253"/>
          </a:xfrm>
          <a:prstGeom prst="line">
            <a:avLst/>
          </a:prstGeom>
          <a:ln w="19050">
            <a:solidFill>
              <a:srgbClr val="3366FF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921701" y="5409916"/>
            <a:ext cx="2448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Digitally signed transaction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97622" y="6001543"/>
            <a:ext cx="267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to the Bitcoin network</a:t>
            </a:r>
          </a:p>
        </p:txBody>
      </p:sp>
      <p:sp>
        <p:nvSpPr>
          <p:cNvPr id="37" name="加號 36"/>
          <p:cNvSpPr/>
          <p:nvPr/>
        </p:nvSpPr>
        <p:spPr>
          <a:xfrm>
            <a:off x="7016674" y="3653298"/>
            <a:ext cx="288032" cy="320130"/>
          </a:xfrm>
          <a:prstGeom prst="mathPlu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862450" y="4037725"/>
            <a:ext cx="159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public key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4607433" y="4037725"/>
            <a:ext cx="232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Digitally signed transaction</a:t>
            </a: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33" y="3573016"/>
            <a:ext cx="480693" cy="480693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07" y="1049951"/>
            <a:ext cx="2105719" cy="168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5836607" y="2351863"/>
            <a:ext cx="850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A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140784" y="1219474"/>
            <a:ext cx="138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Bitcoin network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線接點 48"/>
          <p:cNvCxnSpPr/>
          <p:nvPr/>
        </p:nvCxnSpPr>
        <p:spPr>
          <a:xfrm flipH="1" flipV="1">
            <a:off x="6089178" y="1867398"/>
            <a:ext cx="440949" cy="554996"/>
          </a:xfrm>
          <a:prstGeom prst="line">
            <a:avLst/>
          </a:prstGeom>
          <a:ln w="38100">
            <a:solidFill>
              <a:srgbClr val="FF00FF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6908624" y="2507000"/>
            <a:ext cx="709219" cy="15674"/>
          </a:xfrm>
          <a:prstGeom prst="line">
            <a:avLst/>
          </a:prstGeom>
          <a:ln w="38100">
            <a:solidFill>
              <a:srgbClr val="FF00FF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7" name="圖片 56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85" y="834449"/>
            <a:ext cx="349839" cy="349839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5526707" y="2861194"/>
            <a:ext cx="2131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&lt;Broadcast message&gt;</a:t>
            </a:r>
          </a:p>
        </p:txBody>
      </p:sp>
      <p:sp>
        <p:nvSpPr>
          <p:cNvPr id="71" name="文字方塊 70"/>
          <p:cNvSpPr txBox="1"/>
          <p:nvPr/>
        </p:nvSpPr>
        <p:spPr>
          <a:xfrm>
            <a:off x="7919715" y="2397383"/>
            <a:ext cx="850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B</a:t>
            </a:r>
          </a:p>
        </p:txBody>
      </p:sp>
      <p:grpSp>
        <p:nvGrpSpPr>
          <p:cNvPr id="3079" name="群組 3078"/>
          <p:cNvGrpSpPr/>
          <p:nvPr/>
        </p:nvGrpSpPr>
        <p:grpSpPr>
          <a:xfrm>
            <a:off x="761917" y="5004087"/>
            <a:ext cx="2450296" cy="369766"/>
            <a:chOff x="954044" y="4325147"/>
            <a:chExt cx="2450296" cy="369766"/>
          </a:xfrm>
        </p:grpSpPr>
        <p:grpSp>
          <p:nvGrpSpPr>
            <p:cNvPr id="5" name="群組 4"/>
            <p:cNvGrpSpPr/>
            <p:nvPr/>
          </p:nvGrpSpPr>
          <p:grpSpPr>
            <a:xfrm>
              <a:off x="954044" y="4334873"/>
              <a:ext cx="2450296" cy="360040"/>
              <a:chOff x="954044" y="4334873"/>
              <a:chExt cx="2450296" cy="360040"/>
            </a:xfrm>
          </p:grpSpPr>
          <p:sp>
            <p:nvSpPr>
              <p:cNvPr id="52" name="圓角矩形 51"/>
              <p:cNvSpPr/>
              <p:nvPr/>
            </p:nvSpPr>
            <p:spPr>
              <a:xfrm>
                <a:off x="954044" y="4334873"/>
                <a:ext cx="2450296" cy="360040"/>
              </a:xfrm>
              <a:prstGeom prst="roundRect">
                <a:avLst/>
              </a:prstGeom>
              <a:gradFill flip="none" rotWithShape="1">
                <a:gsLst>
                  <a:gs pos="0">
                    <a:srgbClr val="CCECFF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>
                <a:solidFill>
                  <a:srgbClr val="99CC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            Sandra  5 BTC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3" name="直線單箭頭接點 52"/>
              <p:cNvCxnSpPr/>
              <p:nvPr/>
            </p:nvCxnSpPr>
            <p:spPr>
              <a:xfrm>
                <a:off x="1691680" y="4527911"/>
                <a:ext cx="364259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78" name="圓角矩形 3077"/>
            <p:cNvSpPr/>
            <p:nvPr/>
          </p:nvSpPr>
          <p:spPr>
            <a:xfrm>
              <a:off x="954044" y="4325147"/>
              <a:ext cx="2450296" cy="3697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///////////////////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4426972" y="3683943"/>
            <a:ext cx="2331908" cy="369766"/>
            <a:chOff x="954044" y="4325147"/>
            <a:chExt cx="2450296" cy="369766"/>
          </a:xfrm>
        </p:grpSpPr>
        <p:grpSp>
          <p:nvGrpSpPr>
            <p:cNvPr id="75" name="群組 74"/>
            <p:cNvGrpSpPr/>
            <p:nvPr/>
          </p:nvGrpSpPr>
          <p:grpSpPr>
            <a:xfrm>
              <a:off x="954044" y="4334873"/>
              <a:ext cx="2450296" cy="360040"/>
              <a:chOff x="954044" y="4334873"/>
              <a:chExt cx="2450296" cy="360040"/>
            </a:xfrm>
          </p:grpSpPr>
          <p:sp>
            <p:nvSpPr>
              <p:cNvPr id="77" name="圓角矩形 76"/>
              <p:cNvSpPr/>
              <p:nvPr/>
            </p:nvSpPr>
            <p:spPr>
              <a:xfrm>
                <a:off x="954044" y="4334873"/>
                <a:ext cx="2450296" cy="360040"/>
              </a:xfrm>
              <a:prstGeom prst="roundRect">
                <a:avLst/>
              </a:prstGeom>
              <a:gradFill flip="none" rotWithShape="1">
                <a:gsLst>
                  <a:gs pos="0">
                    <a:srgbClr val="CCECFF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>
                <a:solidFill>
                  <a:srgbClr val="99CC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            Sandra  5 BTC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8" name="直線單箭頭接點 77"/>
              <p:cNvCxnSpPr/>
              <p:nvPr/>
            </p:nvCxnSpPr>
            <p:spPr>
              <a:xfrm>
                <a:off x="1691680" y="4527911"/>
                <a:ext cx="364259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6" name="圓角矩形 75"/>
            <p:cNvSpPr/>
            <p:nvPr/>
          </p:nvSpPr>
          <p:spPr>
            <a:xfrm>
              <a:off x="954044" y="4325147"/>
              <a:ext cx="2450296" cy="3697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///////////////////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TextBox 76"/>
          <p:cNvSpPr txBox="1"/>
          <p:nvPr/>
        </p:nvSpPr>
        <p:spPr>
          <a:xfrm>
            <a:off x="407675" y="-88043"/>
            <a:ext cx="6855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比特幣交易驗證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5022419" y="1694992"/>
            <a:ext cx="850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C</a:t>
            </a:r>
          </a:p>
        </p:txBody>
      </p:sp>
      <p:sp>
        <p:nvSpPr>
          <p:cNvPr id="54" name="圓角矩形 53"/>
          <p:cNvSpPr/>
          <p:nvPr/>
        </p:nvSpPr>
        <p:spPr>
          <a:xfrm>
            <a:off x="4444845" y="3308892"/>
            <a:ext cx="2314035" cy="360040"/>
          </a:xfrm>
          <a:prstGeom prst="roundRect">
            <a:avLst/>
          </a:prstGeom>
          <a:ln>
            <a:solidFill>
              <a:srgbClr val="33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           Sandra  5 BTC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27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/>
      <p:bldP spid="12" grpId="0"/>
      <p:bldP spid="8" grpId="0"/>
      <p:bldP spid="14" grpId="0" animBg="1"/>
      <p:bldP spid="17" grpId="0"/>
      <p:bldP spid="18" grpId="0"/>
      <p:bldP spid="19" grpId="0"/>
      <p:bldP spid="23" grpId="0" animBg="1"/>
      <p:bldP spid="25" grpId="0" animBg="1"/>
      <p:bldP spid="27" grpId="0"/>
      <p:bldP spid="28" grpId="0"/>
      <p:bldP spid="34" grpId="0"/>
      <p:bldP spid="35" grpId="0"/>
      <p:bldP spid="37" grpId="0" animBg="1"/>
      <p:bldP spid="38" grpId="0"/>
      <p:bldP spid="39" grpId="0"/>
      <p:bldP spid="70" grpId="0"/>
      <p:bldP spid="71" grpId="0"/>
      <p:bldP spid="51" grpId="0"/>
      <p:bldP spid="55" grpId="0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5156" y="232772"/>
            <a:ext cx="2055344" cy="3380064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4294967295"/>
          </p:nvPr>
        </p:nvSpPr>
        <p:spPr>
          <a:xfrm>
            <a:off x="7086600" y="5883275"/>
            <a:ext cx="2057400" cy="365125"/>
          </a:xfrm>
        </p:spPr>
        <p:txBody>
          <a:bodyPr/>
          <a:lstStyle/>
          <a:p>
            <a:fld id="{D7676658-A44F-4016-BAEA-8179464CA92C}" type="datetime1"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2020/12/15</a:t>
            </a:fld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57277" y="289425"/>
            <a:ext cx="6276195" cy="2990968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8938" y="3612836"/>
            <a:ext cx="8429566" cy="312853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531" y="4214047"/>
            <a:ext cx="1745096" cy="94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331191" y="5619684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挑選交易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並寫入候選區塊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44124" y="57581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挖礦比賽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406573" y="5758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算力    機率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722735" y="561968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接上獲選者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的候選區塊</a:t>
            </a: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6951170" y="5758921"/>
            <a:ext cx="0" cy="279494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6110428" y="5758921"/>
            <a:ext cx="0" cy="279494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061426" y="5919972"/>
            <a:ext cx="493655" cy="0"/>
          </a:xfrm>
          <a:prstGeom prst="line">
            <a:avLst/>
          </a:prstGeom>
          <a:ln w="38100">
            <a:solidFill>
              <a:srgbClr val="6600CC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822980" y="5919972"/>
            <a:ext cx="493655" cy="0"/>
          </a:xfrm>
          <a:prstGeom prst="line">
            <a:avLst/>
          </a:prstGeom>
          <a:ln w="38100">
            <a:solidFill>
              <a:srgbClr val="6600CC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7229080" y="5919972"/>
            <a:ext cx="493655" cy="0"/>
          </a:xfrm>
          <a:prstGeom prst="line">
            <a:avLst/>
          </a:prstGeom>
          <a:ln w="38100">
            <a:solidFill>
              <a:srgbClr val="6600CC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259632" y="684659"/>
            <a:ext cx="1470868" cy="209364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55006" y="404796"/>
            <a:ext cx="1080120" cy="36004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交易池</a:t>
            </a:r>
          </a:p>
        </p:txBody>
      </p:sp>
      <p:cxnSp>
        <p:nvCxnSpPr>
          <p:cNvPr id="21" name="直線接點 20"/>
          <p:cNvCxnSpPr>
            <a:endCxn id="22" idx="3"/>
          </p:cNvCxnSpPr>
          <p:nvPr/>
        </p:nvCxnSpPr>
        <p:spPr>
          <a:xfrm>
            <a:off x="637434" y="1630894"/>
            <a:ext cx="59169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13630" y="892230"/>
            <a:ext cx="415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交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易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紀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錄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2" y="1073726"/>
            <a:ext cx="559154" cy="55915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42" y="1472918"/>
            <a:ext cx="960843" cy="960843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40527"/>
            <a:ext cx="6261385" cy="209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90" y="877256"/>
            <a:ext cx="1325136" cy="178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文字方塊 26"/>
          <p:cNvSpPr txBox="1"/>
          <p:nvPr/>
        </p:nvSpPr>
        <p:spPr>
          <a:xfrm>
            <a:off x="3268617" y="223441"/>
            <a:ext cx="113499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#1302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852032" y="223441"/>
            <a:ext cx="2406100" cy="7386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#1303</a:t>
            </a:r>
          </a:p>
          <a:p>
            <a:pPr algn="ctr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Kckj86khsd03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7258132" y="188640"/>
            <a:ext cx="1562547" cy="110799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#1304</a:t>
            </a:r>
          </a:p>
          <a:p>
            <a:pPr algn="ctr"/>
            <a:r>
              <a:rPr lang="en-US" altLang="zh-TW" dirty="0">
                <a:ea typeface="標楷體" panose="03000509000000000000" pitchFamily="65" charset="-120"/>
              </a:rPr>
              <a:t>jwif83nsdke9</a:t>
            </a:r>
          </a:p>
          <a:p>
            <a:pPr algn="ctr"/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0" name="直線接點 29"/>
          <p:cNvCxnSpPr/>
          <p:nvPr/>
        </p:nvCxnSpPr>
        <p:spPr>
          <a:xfrm flipV="1">
            <a:off x="7902950" y="2850907"/>
            <a:ext cx="0" cy="1100968"/>
          </a:xfrm>
          <a:prstGeom prst="line">
            <a:avLst/>
          </a:prstGeom>
          <a:ln w="38100">
            <a:solidFill>
              <a:srgbClr val="6600CC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231438" y="2778305"/>
            <a:ext cx="0" cy="894285"/>
          </a:xfrm>
          <a:prstGeom prst="line">
            <a:avLst/>
          </a:prstGeom>
          <a:ln w="38100">
            <a:solidFill>
              <a:srgbClr val="6600CC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7925432" y="2980639"/>
            <a:ext cx="1043608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產生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新區塊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3131685" y="6232915"/>
            <a:ext cx="3528547" cy="461665"/>
          </a:xfrm>
          <a:prstGeom prst="rect">
            <a:avLst/>
          </a:prstGeom>
          <a:solidFill>
            <a:srgbClr val="FFFF00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區塊鏈節點 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(full node)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303593" y="3001360"/>
            <a:ext cx="691473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選擇交易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969" y="3818935"/>
            <a:ext cx="2268306" cy="175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s://scontent.ftpe7-4.fna.fbcdn.net/v/t1.15752-9/55218807_508513086221468_6050660698659225600_n.png?_nc_cat=101&amp;_nc_ht=scontent.ftpe7-4.fna&amp;oh=9e5ee468956e9fb23f7c2f7acccad857&amp;oe=5D4F6B0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44" y="3801209"/>
            <a:ext cx="1751038" cy="17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9771" y="3675037"/>
            <a:ext cx="1441080" cy="2083146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4397348" y="2736796"/>
            <a:ext cx="2219928" cy="461665"/>
          </a:xfrm>
          <a:prstGeom prst="rect">
            <a:avLst/>
          </a:prstGeom>
          <a:solidFill>
            <a:srgbClr val="FFFF00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比特幣區塊鏈</a:t>
            </a:r>
          </a:p>
        </p:txBody>
      </p:sp>
      <p:sp>
        <p:nvSpPr>
          <p:cNvPr id="40" name="矩形 39"/>
          <p:cNvSpPr/>
          <p:nvPr/>
        </p:nvSpPr>
        <p:spPr>
          <a:xfrm>
            <a:off x="5261326" y="640460"/>
            <a:ext cx="1499965" cy="207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702828" y="4149080"/>
            <a:ext cx="951498" cy="216024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????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7664" y="4365104"/>
            <a:ext cx="1267092" cy="351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031302" y="289425"/>
            <a:ext cx="2073891" cy="2447371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3023" y="310419"/>
            <a:ext cx="2039911" cy="24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0" grpId="0"/>
      <p:bldP spid="11" grpId="0"/>
      <p:bldP spid="12" grpId="0"/>
      <p:bldP spid="13" grpId="0"/>
      <p:bldP spid="19" grpId="0" animBg="1"/>
      <p:bldP spid="20" grpId="0" animBg="1"/>
      <p:bldP spid="22" grpId="0"/>
      <p:bldP spid="27" grpId="0"/>
      <p:bldP spid="28" grpId="0"/>
      <p:bldP spid="29" grpId="0"/>
      <p:bldP spid="32" grpId="0"/>
      <p:bldP spid="33" grpId="0" animBg="1"/>
      <p:bldP spid="34" grpId="0"/>
      <p:bldP spid="46" grpId="0" animBg="1"/>
      <p:bldP spid="40" grpId="0" animBg="1"/>
      <p:bldP spid="36" grpId="0" animBg="1"/>
      <p:bldP spid="9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76"/>
          <p:cNvSpPr txBox="1"/>
          <p:nvPr/>
        </p:nvSpPr>
        <p:spPr>
          <a:xfrm>
            <a:off x="374327" y="-106027"/>
            <a:ext cx="8619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比特幣挖礦</a:t>
            </a:r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4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(Proof of Work, </a:t>
            </a:r>
            <a:r>
              <a:rPr lang="en-US" altLang="zh-TW" sz="4000" dirty="0" err="1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PoW</a:t>
            </a:r>
            <a:r>
              <a:rPr lang="en-US" altLang="zh-TW" sz="40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7010400" y="6306684"/>
            <a:ext cx="2133600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type="body" idx="1"/>
          </p:nvPr>
        </p:nvSpPr>
        <p:spPr>
          <a:xfrm>
            <a:off x="-47604" y="2058127"/>
            <a:ext cx="3692483" cy="48970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cap="none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計算一個「隨機值」來符合預訂的困難度</a:t>
            </a:r>
            <a:r>
              <a:rPr lang="en-US" altLang="zh-TW" sz="2400" cap="none" baseline="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 </a:t>
            </a:r>
            <a:r>
              <a:rPr lang="zh-TW" altLang="en-US" sz="2400" cap="none" baseline="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讓作弊者成本、難度變高</a:t>
            </a:r>
            <a:endParaRPr lang="en-US" altLang="zh-TW" sz="24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cap="none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決定由「誰」來編區塊</a:t>
            </a:r>
            <a:r>
              <a:rPr lang="en-US" altLang="zh-TW" sz="2400" cap="none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cap="none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選交易</a:t>
            </a:r>
            <a:r>
              <a:rPr lang="en-US" altLang="zh-TW" sz="2400" cap="none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cap="none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選出的節點「背書」新區塊所含交易內容正確性</a:t>
            </a:r>
            <a:endParaRPr lang="en-US" altLang="zh-TW" sz="24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cap="none" baseline="0" dirty="0">
                <a:latin typeface="標楷體" panose="03000509000000000000" pitchFamily="65" charset="-120"/>
                <a:ea typeface="標楷體" panose="03000509000000000000" pitchFamily="65" charset="-120"/>
              </a:rPr>
              <a:t>給予獎勵</a:t>
            </a:r>
            <a:endParaRPr lang="en-US" altLang="zh-TW" sz="24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9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9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9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9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637146" y="4100763"/>
            <a:ext cx="0" cy="454835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4637146" y="3240369"/>
            <a:ext cx="0" cy="405830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611936" y="620688"/>
            <a:ext cx="2147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BEGIN HERE</a:t>
            </a:r>
          </a:p>
        </p:txBody>
      </p:sp>
      <p:sp>
        <p:nvSpPr>
          <p:cNvPr id="11" name="向下箭號 10"/>
          <p:cNvSpPr/>
          <p:nvPr/>
        </p:nvSpPr>
        <p:spPr>
          <a:xfrm>
            <a:off x="6570998" y="908719"/>
            <a:ext cx="288032" cy="288032"/>
          </a:xfrm>
          <a:prstGeom prst="downArrow">
            <a:avLst/>
          </a:prstGeom>
          <a:solidFill>
            <a:srgbClr val="18478F"/>
          </a:solidFill>
          <a:ln>
            <a:solidFill>
              <a:srgbClr val="CCFF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953568" y="1442001"/>
            <a:ext cx="1408074" cy="648000"/>
          </a:xfrm>
          <a:prstGeom prst="roundRect">
            <a:avLst>
              <a:gd name="adj" fmla="val 6801"/>
            </a:avLst>
          </a:prstGeom>
          <a:solidFill>
            <a:srgbClr val="18478F"/>
          </a:solidFill>
          <a:ln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前一區塊的</a:t>
            </a:r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Hash value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976808" y="2819552"/>
            <a:ext cx="1408074" cy="432048"/>
          </a:xfrm>
          <a:prstGeom prst="roundRect">
            <a:avLst>
              <a:gd name="adj" fmla="val 6801"/>
            </a:avLst>
          </a:prstGeom>
          <a:solidFill>
            <a:srgbClr val="18478F"/>
          </a:solidFill>
          <a:ln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困難度</a:t>
            </a:r>
            <a:endParaRPr lang="en-US" altLang="zh-TW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Difficulty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976808" y="3654953"/>
            <a:ext cx="1408074" cy="432048"/>
          </a:xfrm>
          <a:prstGeom prst="roundRect">
            <a:avLst>
              <a:gd name="adj" fmla="val 6801"/>
            </a:avLst>
          </a:prstGeom>
          <a:solidFill>
            <a:srgbClr val="18478F"/>
          </a:solidFill>
          <a:ln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目標值</a:t>
            </a:r>
            <a:endParaRPr lang="en-US" altLang="zh-TW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Value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708763" y="3471091"/>
            <a:ext cx="1408074" cy="432048"/>
          </a:xfrm>
          <a:prstGeom prst="roundRect">
            <a:avLst>
              <a:gd name="adj" fmla="val 6801"/>
            </a:avLst>
          </a:prstGeom>
          <a:solidFill>
            <a:srgbClr val="18478F"/>
          </a:solidFill>
          <a:ln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候選區塊的 </a:t>
            </a:r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Hash value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5086291" y="4918109"/>
            <a:ext cx="2517563" cy="360040"/>
          </a:xfrm>
          <a:prstGeom prst="roundRect">
            <a:avLst>
              <a:gd name="adj" fmla="val 6801"/>
            </a:avLst>
          </a:prstGeom>
          <a:solidFill>
            <a:srgbClr val="18478F"/>
          </a:solidFill>
          <a:ln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Hash value &lt; </a:t>
            </a:r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目標值</a:t>
            </a:r>
            <a:endParaRPr lang="en-US" altLang="zh-TW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5627370" y="5751942"/>
            <a:ext cx="1408074" cy="432048"/>
          </a:xfrm>
          <a:prstGeom prst="roundRect">
            <a:avLst>
              <a:gd name="adj" fmla="val 6801"/>
            </a:avLst>
          </a:prstGeom>
          <a:solidFill>
            <a:srgbClr val="18478F"/>
          </a:solidFill>
          <a:ln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解出</a:t>
            </a:r>
            <a:endParaRPr lang="en-US" altLang="zh-TW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PoW </a:t>
            </a:r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的問題</a:t>
            </a:r>
            <a:endParaRPr lang="en-US" altLang="zh-TW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7620368" y="1425364"/>
            <a:ext cx="1407600" cy="648000"/>
          </a:xfrm>
          <a:prstGeom prst="roundRect">
            <a:avLst>
              <a:gd name="adj" fmla="val 6801"/>
            </a:avLst>
          </a:prstGeom>
          <a:solidFill>
            <a:srgbClr val="18478F"/>
          </a:solidFill>
          <a:ln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隨機值 </a:t>
            </a:r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Nonce</a:t>
            </a:r>
          </a:p>
          <a:p>
            <a:pPr algn="ctr"/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(incremental</a:t>
            </a:r>
          </a:p>
          <a:p>
            <a:pPr algn="ctr"/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number)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7659832" y="6282814"/>
            <a:ext cx="125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挖礦獎勵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343290" y="5351677"/>
            <a:ext cx="51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7659832" y="4790352"/>
            <a:ext cx="51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121360" y="4234309"/>
            <a:ext cx="87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Compare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4636617" y="3289396"/>
            <a:ext cx="135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Determines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397613" y="3121223"/>
            <a:ext cx="1273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hashing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820927" y="3547714"/>
            <a:ext cx="120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累加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再試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6" name="圖片 2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5198961"/>
            <a:ext cx="1140949" cy="1140949"/>
          </a:xfrm>
          <a:prstGeom prst="rect">
            <a:avLst/>
          </a:prstGeom>
        </p:spPr>
      </p:pic>
      <p:sp>
        <p:nvSpPr>
          <p:cNvPr id="27" name="圓角矩形 26"/>
          <p:cNvSpPr/>
          <p:nvPr/>
        </p:nvSpPr>
        <p:spPr>
          <a:xfrm>
            <a:off x="5708763" y="1424266"/>
            <a:ext cx="1408074" cy="667932"/>
          </a:xfrm>
          <a:prstGeom prst="roundRect">
            <a:avLst>
              <a:gd name="adj" fmla="val 6801"/>
            </a:avLst>
          </a:prstGeom>
          <a:solidFill>
            <a:srgbClr val="18478F"/>
          </a:solidFill>
          <a:ln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Merkle</a:t>
            </a:r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root of </a:t>
            </a:r>
            <a:r>
              <a: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所有交易</a:t>
            </a:r>
            <a:r>
              <a:rPr lang="en-US" altLang="zh-TW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cxnSp>
        <p:nvCxnSpPr>
          <p:cNvPr id="28" name="直線接點 27"/>
          <p:cNvCxnSpPr>
            <a:endCxn id="15" idx="0"/>
          </p:cNvCxnSpPr>
          <p:nvPr/>
        </p:nvCxnSpPr>
        <p:spPr>
          <a:xfrm>
            <a:off x="5038773" y="2034418"/>
            <a:ext cx="1374027" cy="1436673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27" idx="2"/>
            <a:endCxn id="15" idx="0"/>
          </p:cNvCxnSpPr>
          <p:nvPr/>
        </p:nvCxnSpPr>
        <p:spPr>
          <a:xfrm>
            <a:off x="6412800" y="2092198"/>
            <a:ext cx="0" cy="1378893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H="1">
            <a:off x="6445333" y="2012618"/>
            <a:ext cx="1341494" cy="1430666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324380" y="5278149"/>
            <a:ext cx="0" cy="454835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向下箭號 31"/>
          <p:cNvSpPr/>
          <p:nvPr/>
        </p:nvSpPr>
        <p:spPr>
          <a:xfrm rot="16200000">
            <a:off x="7356911" y="5706693"/>
            <a:ext cx="280070" cy="532742"/>
          </a:xfrm>
          <a:prstGeom prst="downArrow">
            <a:avLst/>
          </a:prstGeom>
          <a:solidFill>
            <a:srgbClr val="18478F"/>
          </a:solidFill>
          <a:ln>
            <a:solidFill>
              <a:srgbClr val="CCFFF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6368479" y="3903139"/>
            <a:ext cx="0" cy="1020459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4637146" y="4542086"/>
            <a:ext cx="1731333" cy="0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7620368" y="5098129"/>
            <a:ext cx="550006" cy="0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8165522" y="2095500"/>
            <a:ext cx="49481" cy="3002629"/>
          </a:xfrm>
          <a:prstGeom prst="line">
            <a:avLst/>
          </a:prstGeom>
          <a:ln w="28575">
            <a:solidFill>
              <a:srgbClr val="18478F"/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689983" y="1264046"/>
            <a:ext cx="5415260" cy="1022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816953" y="1350202"/>
            <a:ext cx="260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比特幣區塊標頭</a:t>
            </a:r>
            <a:endParaRPr lang="en-US" altLang="zh-TW" sz="24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(Block header)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5366587" y="165278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7154412" y="165278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459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  <p:bldP spid="32" grpId="0" animBg="1"/>
      <p:bldP spid="42" grpId="0" animBg="1"/>
      <p:bldP spid="43" grpId="0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6943684" y="6561226"/>
            <a:ext cx="2133600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113284" y="1356230"/>
            <a:ext cx="5145467" cy="79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當有「區塊」被「挖礦成功」節點驗證成功時，則會有下列變化</a:t>
            </a:r>
          </a:p>
        </p:txBody>
      </p:sp>
      <p:sp>
        <p:nvSpPr>
          <p:cNvPr id="15" name="內容版面配置區 3"/>
          <p:cNvSpPr txBox="1">
            <a:spLocks/>
          </p:cNvSpPr>
          <p:nvPr/>
        </p:nvSpPr>
        <p:spPr>
          <a:xfrm>
            <a:off x="398751" y="1664210"/>
            <a:ext cx="8496176" cy="489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44" name="群組 43"/>
          <p:cNvGrpSpPr/>
          <p:nvPr/>
        </p:nvGrpSpPr>
        <p:grpSpPr>
          <a:xfrm>
            <a:off x="4932040" y="1340768"/>
            <a:ext cx="4162258" cy="5236482"/>
            <a:chOff x="88693" y="1520194"/>
            <a:chExt cx="4162258" cy="5236482"/>
          </a:xfrm>
        </p:grpSpPr>
        <p:sp>
          <p:nvSpPr>
            <p:cNvPr id="16" name="圓角矩形 15"/>
            <p:cNvSpPr/>
            <p:nvPr/>
          </p:nvSpPr>
          <p:spPr>
            <a:xfrm>
              <a:off x="614775" y="1520194"/>
              <a:ext cx="3024336" cy="1944216"/>
            </a:xfrm>
            <a:prstGeom prst="roundRect">
              <a:avLst>
                <a:gd name="adj" fmla="val 6801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BITCOIN TRANSACTION</a:t>
              </a:r>
            </a:p>
            <a:p>
              <a:pPr algn="ctr"/>
              <a:r>
                <a:rPr lang="en-US" altLang="zh-TW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REQUEST MESSAGE</a:t>
              </a:r>
            </a:p>
            <a:p>
              <a:pPr algn="ctr"/>
              <a:endPara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altLang="zh-TW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“David sends 5 BTC to Sandra”</a:t>
              </a:r>
            </a:p>
            <a:p>
              <a:pPr algn="ctr"/>
              <a:endParaRPr lang="en-US" altLang="zh-TW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altLang="zh-TW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David           Sandra 5 BTC</a:t>
              </a:r>
            </a:p>
          </p:txBody>
        </p:sp>
        <p:cxnSp>
          <p:nvCxnSpPr>
            <p:cNvPr id="17" name="直線單箭頭接點 16"/>
            <p:cNvCxnSpPr/>
            <p:nvPr/>
          </p:nvCxnSpPr>
          <p:spPr>
            <a:xfrm>
              <a:off x="1708607" y="3236420"/>
              <a:ext cx="270027" cy="0"/>
            </a:xfrm>
            <a:prstGeom prst="straightConnector1">
              <a:avLst/>
            </a:prstGeom>
            <a:ln w="19050">
              <a:headEnd type="none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93" y="4082603"/>
              <a:ext cx="2052000" cy="26698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951" y="4082604"/>
              <a:ext cx="2052000" cy="2674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0" name="直線接點 19"/>
            <p:cNvCxnSpPr/>
            <p:nvPr/>
          </p:nvCxnSpPr>
          <p:spPr>
            <a:xfrm flipH="1">
              <a:off x="988695" y="3464410"/>
              <a:ext cx="599778" cy="64830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none"/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2630999" y="3464410"/>
              <a:ext cx="599778" cy="64830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none"/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>
            <a:off x="-31463" y="2211133"/>
            <a:ext cx="4873439" cy="4147008"/>
            <a:chOff x="4203570" y="531594"/>
            <a:chExt cx="4378505" cy="3686885"/>
          </a:xfrm>
        </p:grpSpPr>
        <p:cxnSp>
          <p:nvCxnSpPr>
            <p:cNvPr id="7" name="直線接點 6"/>
            <p:cNvCxnSpPr/>
            <p:nvPr/>
          </p:nvCxnSpPr>
          <p:spPr>
            <a:xfrm>
              <a:off x="5962429" y="3168144"/>
              <a:ext cx="351563" cy="51868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6883356" y="3137248"/>
              <a:ext cx="649792" cy="160519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5560000" y="2552680"/>
              <a:ext cx="393612" cy="582182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V="1">
              <a:off x="5969934" y="3134863"/>
              <a:ext cx="916424" cy="3690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V="1">
              <a:off x="7349754" y="2127754"/>
              <a:ext cx="759458" cy="29892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V="1">
              <a:off x="6862148" y="2500796"/>
              <a:ext cx="417877" cy="60063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4886812" y="2516567"/>
              <a:ext cx="65434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橢圓 21"/>
            <p:cNvSpPr/>
            <p:nvPr/>
          </p:nvSpPr>
          <p:spPr>
            <a:xfrm>
              <a:off x="6634358" y="1139819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4634812" y="2389367"/>
              <a:ext cx="252000" cy="252000"/>
            </a:xfrm>
            <a:prstGeom prst="ellipse">
              <a:avLst/>
            </a:prstGeom>
            <a:solidFill>
              <a:srgbClr val="18478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7164725" y="2300680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7533148" y="3210103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8109212" y="1965206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6760953" y="3008862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6209207" y="361398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5433179" y="2390567"/>
              <a:ext cx="252000" cy="252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5827612" y="3045767"/>
              <a:ext cx="252000" cy="252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1" name="直線接點 30"/>
            <p:cNvCxnSpPr/>
            <p:nvPr/>
          </p:nvCxnSpPr>
          <p:spPr>
            <a:xfrm flipV="1">
              <a:off x="5671185" y="2030334"/>
              <a:ext cx="618417" cy="3963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V="1">
              <a:off x="6335207" y="1328435"/>
              <a:ext cx="401491" cy="648072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>
              <a:off x="6430457" y="2017100"/>
              <a:ext cx="742651" cy="372267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橢圓 33"/>
            <p:cNvSpPr/>
            <p:nvPr/>
          </p:nvSpPr>
          <p:spPr>
            <a:xfrm>
              <a:off x="6203558" y="1875754"/>
              <a:ext cx="252000" cy="252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5012868" y="2426680"/>
              <a:ext cx="280409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none"/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5715079" y="2091206"/>
              <a:ext cx="275204" cy="18601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none"/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5756806" y="2653082"/>
              <a:ext cx="213128" cy="29606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none"/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 flipH="1" flipV="1">
              <a:off x="7785148" y="3506398"/>
              <a:ext cx="217752" cy="360862"/>
            </a:xfrm>
            <a:prstGeom prst="line">
              <a:avLst/>
            </a:prstGeom>
            <a:ln w="19050">
              <a:solidFill>
                <a:srgbClr val="0066FF"/>
              </a:solidFill>
              <a:headEnd type="none"/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7713880" y="3862762"/>
              <a:ext cx="773908" cy="35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0066FF"/>
                  </a:solidFill>
                </a:rPr>
                <a:t>Node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7228248" y="531594"/>
              <a:ext cx="1353827" cy="629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FF9900"/>
                  </a:solidFill>
                </a:rPr>
                <a:t>Bitcoin network</a:t>
              </a:r>
            </a:p>
          </p:txBody>
        </p:sp>
        <p:cxnSp>
          <p:nvCxnSpPr>
            <p:cNvPr id="41" name="直線接點 40"/>
            <p:cNvCxnSpPr/>
            <p:nvPr/>
          </p:nvCxnSpPr>
          <p:spPr>
            <a:xfrm flipH="1">
              <a:off x="7443415" y="1172998"/>
              <a:ext cx="490619" cy="388293"/>
            </a:xfrm>
            <a:prstGeom prst="line">
              <a:avLst/>
            </a:prstGeom>
            <a:ln w="19050">
              <a:solidFill>
                <a:srgbClr val="FF9900"/>
              </a:solidFill>
              <a:headEnd type="none"/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4203570" y="863943"/>
              <a:ext cx="1990277" cy="1176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000000"/>
                  </a:solidFill>
                </a:rPr>
                <a:t>Message propagates</a:t>
              </a:r>
            </a:p>
            <a:p>
              <a:pPr algn="ctr"/>
              <a:r>
                <a:rPr lang="en-US" altLang="zh-TW" sz="2000" dirty="0">
                  <a:solidFill>
                    <a:srgbClr val="000000"/>
                  </a:solidFill>
                </a:rPr>
                <a:t>on the network</a:t>
              </a:r>
            </a:p>
            <a:p>
              <a:pPr algn="ctr"/>
              <a:r>
                <a:rPr lang="en-US" altLang="zh-TW" sz="2000" dirty="0">
                  <a:solidFill>
                    <a:srgbClr val="000000"/>
                  </a:solidFill>
                </a:rPr>
                <a:t>&lt;block </a:t>
              </a:r>
              <a:r>
                <a:rPr lang="zh-TW" altLang="en-US" sz="2000" dirty="0">
                  <a:solidFill>
                    <a:srgbClr val="000000"/>
                  </a:solidFill>
                </a:rPr>
                <a:t>與 </a:t>
              </a:r>
              <a:r>
                <a:rPr lang="en-US" altLang="zh-TW" sz="2000" dirty="0">
                  <a:solidFill>
                    <a:srgbClr val="000000"/>
                  </a:solidFill>
                </a:rPr>
                <a:t>nonce &gt;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-60887" y="466459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出塊節點</a:t>
            </a:r>
          </a:p>
        </p:txBody>
      </p:sp>
      <p:sp>
        <p:nvSpPr>
          <p:cNvPr id="45" name="TextBox 76"/>
          <p:cNvSpPr txBox="1"/>
          <p:nvPr/>
        </p:nvSpPr>
        <p:spPr>
          <a:xfrm>
            <a:off x="524754" y="100124"/>
            <a:ext cx="678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挖礦成功後帳本變化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578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6735526" y="6592267"/>
            <a:ext cx="2133600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6" name="TextBox 76"/>
          <p:cNvSpPr txBox="1"/>
          <p:nvPr/>
        </p:nvSpPr>
        <p:spPr>
          <a:xfrm>
            <a:off x="539552" y="267184"/>
            <a:ext cx="678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區塊鏈不可篡改性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3" y="1936725"/>
            <a:ext cx="9032041" cy="3137892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H="1">
            <a:off x="2532422" y="3749575"/>
            <a:ext cx="17515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4283968" y="3284984"/>
            <a:ext cx="0" cy="48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556000" y="3304877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11760" y="3304877"/>
            <a:ext cx="0" cy="1059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1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76"/>
          <p:cNvSpPr txBox="1"/>
          <p:nvPr/>
        </p:nvSpPr>
        <p:spPr>
          <a:xfrm>
            <a:off x="524754" y="100124"/>
            <a:ext cx="678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比特幣分叉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type="body" idx="4294967295"/>
          </p:nvPr>
        </p:nvSpPr>
        <p:spPr>
          <a:xfrm>
            <a:off x="525463" y="1382713"/>
            <a:ext cx="8618537" cy="91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cap="none" baseline="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分叉</a:t>
            </a:r>
            <a:r>
              <a:rPr lang="en-US" altLang="zh-TW" sz="2400" b="1" cap="none" baseline="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(fork) </a:t>
            </a:r>
            <a:r>
              <a:rPr lang="zh-TW" altLang="en-US" sz="2400" b="1" cap="none" baseline="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發生時，</a:t>
            </a:r>
            <a:r>
              <a:rPr lang="en-US" altLang="zh-TW" sz="2400" b="1" cap="none" baseline="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difficulty</a:t>
            </a:r>
            <a:r>
              <a:rPr lang="zh-TW" altLang="en-US" sz="2400" b="1" cap="none" baseline="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最多的鏈是會被留下來的  </a:t>
            </a:r>
            <a:endParaRPr lang="en-US" altLang="zh-TW" sz="2400" b="1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cap="none" baseline="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	 </a:t>
            </a:r>
            <a:r>
              <a:rPr lang="zh-TW" altLang="en-US" sz="2400" cap="none" baseline="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最長的</a:t>
            </a:r>
            <a:r>
              <a:rPr lang="en-US" altLang="zh-TW" sz="2400" cap="none" baseline="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chain </a:t>
            </a:r>
            <a:r>
              <a:rPr lang="zh-TW" altLang="en-US" sz="2400" cap="none" baseline="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會先留下來</a:t>
            </a:r>
            <a:endParaRPr lang="zh-TW" altLang="en-US" sz="24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570913" y="6489700"/>
            <a:ext cx="573087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16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5911836" y="4848025"/>
            <a:ext cx="537102" cy="403473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5856351" y="4154449"/>
            <a:ext cx="656492" cy="648072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endCxn id="27" idx="0"/>
          </p:cNvCxnSpPr>
          <p:nvPr/>
        </p:nvCxnSpPr>
        <p:spPr>
          <a:xfrm flipH="1">
            <a:off x="4900690" y="4933775"/>
            <a:ext cx="18335" cy="432048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399998" y="4314278"/>
            <a:ext cx="537102" cy="403473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2352616" y="3349599"/>
            <a:ext cx="656492" cy="648072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407263" y="4069679"/>
            <a:ext cx="874947" cy="0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612216" y="5221807"/>
            <a:ext cx="1025570" cy="0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4919025" y="5585642"/>
            <a:ext cx="874947" cy="0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556046" y="4069679"/>
            <a:ext cx="2051140" cy="0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380479" y="4717751"/>
            <a:ext cx="2392350" cy="0"/>
          </a:xfrm>
          <a:prstGeom prst="line">
            <a:avLst/>
          </a:prstGeom>
          <a:ln w="38100">
            <a:solidFill>
              <a:srgbClr val="18478F"/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B73"/>
              </a:clrFrom>
              <a:clrTo>
                <a:srgbClr val="FFFB73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13" y="3830413"/>
            <a:ext cx="648072" cy="64807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8F98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50" y="3025563"/>
            <a:ext cx="648072" cy="64807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B73"/>
              </a:clrFrom>
              <a:clrTo>
                <a:srgbClr val="FFFB73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95" y="3830413"/>
            <a:ext cx="648072" cy="64807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B73"/>
              </a:clrFrom>
              <a:clrTo>
                <a:srgbClr val="FFFB73">
                  <a:alpha val="0"/>
                </a:srgbClr>
              </a:clrTo>
            </a:clrChange>
            <a:duotone>
              <a:prstClr val="black"/>
              <a:srgbClr val="18478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90" y="3830413"/>
            <a:ext cx="648072" cy="64807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B73"/>
              </a:clrFrom>
              <a:clrTo>
                <a:srgbClr val="FFFB73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65" y="4478485"/>
            <a:ext cx="648072" cy="64807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B73"/>
              </a:clrFrom>
              <a:clrTo>
                <a:srgbClr val="FFFB73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36" y="4478485"/>
            <a:ext cx="648072" cy="648072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B73"/>
              </a:clrFrom>
              <a:clrTo>
                <a:srgbClr val="FFFB73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93" y="4478485"/>
            <a:ext cx="648072" cy="64807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B73"/>
              </a:clrFrom>
              <a:clrTo>
                <a:srgbClr val="FFFB73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75" y="4478485"/>
            <a:ext cx="648072" cy="648072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B73"/>
              </a:clrFrom>
              <a:clrTo>
                <a:srgbClr val="FFFB73">
                  <a:alpha val="0"/>
                </a:srgbClr>
              </a:clrTo>
            </a:clrChange>
            <a:duotone>
              <a:prstClr val="black"/>
              <a:srgbClr val="18478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72" y="3830413"/>
            <a:ext cx="648072" cy="64807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B73"/>
              </a:clrFrom>
              <a:clrTo>
                <a:srgbClr val="FFFB73">
                  <a:alpha val="0"/>
                </a:srgbClr>
              </a:clrTo>
            </a:clrChange>
            <a:duotone>
              <a:prstClr val="black"/>
              <a:srgbClr val="18478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52" y="3830413"/>
            <a:ext cx="648072" cy="64807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8F98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654" y="5365823"/>
            <a:ext cx="648072" cy="64807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8F98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15" y="5365823"/>
            <a:ext cx="648072" cy="64807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8F98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80" y="4933775"/>
            <a:ext cx="648072" cy="64807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8F98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80" y="4933775"/>
            <a:ext cx="648072" cy="648072"/>
          </a:xfrm>
          <a:prstGeom prst="rect">
            <a:avLst/>
          </a:prstGeom>
        </p:spPr>
      </p:pic>
      <p:cxnSp>
        <p:nvCxnSpPr>
          <p:cNvPr id="32" name="直線單箭頭接點 31"/>
          <p:cNvCxnSpPr/>
          <p:nvPr/>
        </p:nvCxnSpPr>
        <p:spPr>
          <a:xfrm>
            <a:off x="3121897" y="5226011"/>
            <a:ext cx="0" cy="662241"/>
          </a:xfrm>
          <a:prstGeom prst="straightConnector1">
            <a:avLst/>
          </a:prstGeom>
          <a:ln w="38100">
            <a:solidFill>
              <a:srgbClr val="18478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428614" y="5888252"/>
            <a:ext cx="1445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分叉發生</a:t>
            </a:r>
          </a:p>
        </p:txBody>
      </p:sp>
      <p:sp>
        <p:nvSpPr>
          <p:cNvPr id="5" name="矩形 4">
            <a:hlinkClick r:id="rId6"/>
          </p:cNvPr>
          <p:cNvSpPr/>
          <p:nvPr/>
        </p:nvSpPr>
        <p:spPr>
          <a:xfrm>
            <a:off x="3874557" y="2866139"/>
            <a:ext cx="14446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18478F"/>
                </a:solidFill>
              </a:rPr>
              <a:t>Orphaned</a:t>
            </a:r>
          </a:p>
          <a:p>
            <a:pPr algn="ctr"/>
            <a:r>
              <a:rPr lang="en-US" altLang="zh-TW" sz="2400" dirty="0">
                <a:solidFill>
                  <a:srgbClr val="18478F"/>
                </a:solidFill>
              </a:rPr>
              <a:t> Block</a:t>
            </a:r>
          </a:p>
        </p:txBody>
      </p:sp>
      <p:sp>
        <p:nvSpPr>
          <p:cNvPr id="40" name="矩形 39"/>
          <p:cNvSpPr/>
          <p:nvPr/>
        </p:nvSpPr>
        <p:spPr>
          <a:xfrm>
            <a:off x="640871" y="4420501"/>
            <a:ext cx="1565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18478F"/>
                </a:solidFill>
                <a:hlinkClick r:id="rId7"/>
              </a:rPr>
              <a:t>Genesis</a:t>
            </a:r>
          </a:p>
          <a:p>
            <a:pPr algn="ctr"/>
            <a:r>
              <a:rPr lang="en-US" altLang="zh-TW" sz="2400" dirty="0">
                <a:solidFill>
                  <a:srgbClr val="18478F"/>
                </a:solidFill>
                <a:hlinkClick r:id="rId7"/>
              </a:rPr>
              <a:t>Block</a:t>
            </a:r>
            <a:endParaRPr lang="en-US" altLang="zh-TW" sz="2400" dirty="0">
              <a:solidFill>
                <a:srgbClr val="18478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99792" y="2996952"/>
            <a:ext cx="951572" cy="2129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/>
      <p:bldP spid="33" grpId="0"/>
      <p:bldP spid="5" grpId="0"/>
      <p:bldP spid="40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3" b="4058"/>
          <a:stretch/>
        </p:blipFill>
        <p:spPr>
          <a:xfrm>
            <a:off x="-92474" y="152129"/>
            <a:ext cx="9144000" cy="6858609"/>
          </a:xfrm>
          <a:prstGeom prst="rect">
            <a:avLst/>
          </a:prstGeom>
        </p:spPr>
      </p:pic>
      <p:sp>
        <p:nvSpPr>
          <p:cNvPr id="5" name="流程圖: 接點 4"/>
          <p:cNvSpPr/>
          <p:nvPr/>
        </p:nvSpPr>
        <p:spPr>
          <a:xfrm>
            <a:off x="6595862" y="3252427"/>
            <a:ext cx="144016" cy="143711"/>
          </a:xfrm>
          <a:prstGeom prst="flowChartConnector">
            <a:avLst/>
          </a:prstGeom>
          <a:solidFill>
            <a:srgbClr val="000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流程圖: 接點 5"/>
          <p:cNvSpPr/>
          <p:nvPr/>
        </p:nvSpPr>
        <p:spPr>
          <a:xfrm>
            <a:off x="1203976" y="2224485"/>
            <a:ext cx="144016" cy="143711"/>
          </a:xfrm>
          <a:prstGeom prst="flowChartConnector">
            <a:avLst/>
          </a:prstGeom>
          <a:solidFill>
            <a:srgbClr val="FF33C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流程圖: 接點 6"/>
          <p:cNvSpPr/>
          <p:nvPr/>
        </p:nvSpPr>
        <p:spPr>
          <a:xfrm>
            <a:off x="4568368" y="2678770"/>
            <a:ext cx="144016" cy="143711"/>
          </a:xfrm>
          <a:prstGeom prst="flowChartConnector">
            <a:avLst/>
          </a:prstGeom>
          <a:solidFill>
            <a:srgbClr val="0099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99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294921" y="3871619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06889" y="3671619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309187" y="4519793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995936" y="4295147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99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4289646" y="5180948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06889" y="4943321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98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4318786" y="5897782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021155" y="5604476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97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>
            <a:off x="7812360" y="3802834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524328" y="3602834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>
            <a:off x="7826626" y="4451008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7513375" y="4226362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99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7807085" y="5112163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524328" y="4874536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98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7836225" y="5828997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538594" y="5535691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97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252120" y="3581434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964088" y="3381434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1266386" y="4229608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53135" y="4004962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99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>
            <a:off x="1246845" y="4890763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64088" y="4653136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98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1275985" y="5607597"/>
            <a:ext cx="0" cy="4235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978354" y="5314291"/>
            <a:ext cx="576064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97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3857" y="6000294"/>
            <a:ext cx="2108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err="1">
                <a:solidFill>
                  <a:srgbClr val="FF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Blockchain</a:t>
            </a:r>
            <a:r>
              <a:rPr lang="en-US" altLang="zh-TW" sz="2000" dirty="0">
                <a:solidFill>
                  <a:srgbClr val="FF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for </a:t>
            </a:r>
          </a:p>
          <a:p>
            <a:pPr algn="ctr"/>
            <a:r>
              <a:rPr lang="en-US" altLang="zh-TW" sz="2000" dirty="0">
                <a:solidFill>
                  <a:srgbClr val="FF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Node A</a:t>
            </a:r>
            <a:endParaRPr lang="zh-TW" altLang="en-US" sz="2000" dirty="0">
              <a:solidFill>
                <a:srgbClr val="FF33C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114546" y="2678770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Node B</a:t>
            </a:r>
            <a:endParaRPr lang="zh-TW" altLang="en-US" sz="28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838966" y="1979793"/>
            <a:ext cx="12811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Node C</a:t>
            </a:r>
            <a:endParaRPr lang="zh-TW" altLang="en-US" sz="2800" dirty="0">
              <a:solidFill>
                <a:srgbClr val="0099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202916" y="1618390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Node A</a:t>
            </a:r>
            <a:endParaRPr lang="zh-TW" altLang="en-US" sz="2800" dirty="0">
              <a:solidFill>
                <a:srgbClr val="FF33C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6782090" y="6154096"/>
            <a:ext cx="2108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Blockchain</a:t>
            </a:r>
            <a:r>
              <a:rPr lang="en-US" altLang="zh-TW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for </a:t>
            </a:r>
          </a:p>
          <a:p>
            <a:pPr algn="ctr"/>
            <a:r>
              <a:rPr lang="en-US" altLang="zh-TW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Node B</a:t>
            </a:r>
            <a:endParaRPr lang="zh-TW" altLang="en-US" sz="20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3301841" y="6249506"/>
            <a:ext cx="2108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err="1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Blockchain</a:t>
            </a:r>
            <a:r>
              <a:rPr lang="en-US" altLang="zh-TW" sz="2000" dirty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for </a:t>
            </a:r>
          </a:p>
          <a:p>
            <a:pPr algn="ctr"/>
            <a:r>
              <a:rPr lang="en-US" altLang="zh-TW" sz="2000" dirty="0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Node C</a:t>
            </a:r>
            <a:endParaRPr lang="zh-TW" altLang="en-US" sz="2000" dirty="0">
              <a:solidFill>
                <a:srgbClr val="0099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27843" y="2567026"/>
            <a:ext cx="677086" cy="36004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>
            <a:off x="1241167" y="2951739"/>
            <a:ext cx="0" cy="423528"/>
          </a:xfrm>
          <a:prstGeom prst="straightConnector1">
            <a:avLst/>
          </a:prstGeom>
          <a:ln>
            <a:solidFill>
              <a:srgbClr val="FF33CC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483558" y="2803463"/>
            <a:ext cx="605881" cy="3600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>
            <a:off x="7795627" y="3146987"/>
            <a:ext cx="0" cy="42352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4610303" y="2901497"/>
            <a:ext cx="605881" cy="3600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0" name="直線單箭頭接點 69"/>
          <p:cNvCxnSpPr/>
          <p:nvPr/>
        </p:nvCxnSpPr>
        <p:spPr>
          <a:xfrm>
            <a:off x="3707904" y="3254478"/>
            <a:ext cx="432048" cy="423528"/>
          </a:xfrm>
          <a:prstGeom prst="straightConnector1">
            <a:avLst/>
          </a:prstGeom>
          <a:ln>
            <a:solidFill>
              <a:srgbClr val="FF33CC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endCxn id="8" idx="0"/>
          </p:cNvCxnSpPr>
          <p:nvPr/>
        </p:nvCxnSpPr>
        <p:spPr>
          <a:xfrm flipH="1">
            <a:off x="4294921" y="3271925"/>
            <a:ext cx="493103" cy="39969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3293762" y="2901497"/>
            <a:ext cx="677086" cy="36004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6" name="直線圖說文字 1 75"/>
          <p:cNvSpPr/>
          <p:nvPr/>
        </p:nvSpPr>
        <p:spPr>
          <a:xfrm>
            <a:off x="2411760" y="4223528"/>
            <a:ext cx="1423181" cy="661155"/>
          </a:xfrm>
          <a:prstGeom prst="borderCallout1">
            <a:avLst>
              <a:gd name="adj1" fmla="val -2005"/>
              <a:gd name="adj2" fmla="val 53363"/>
              <a:gd name="adj3" fmla="val -82276"/>
              <a:gd name="adj4" fmla="val 103461"/>
            </a:avLst>
          </a:prstGeom>
          <a:solidFill>
            <a:srgbClr val="18478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傳到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Node C 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時造成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fork</a:t>
            </a:r>
            <a:endParaRPr lang="zh-TW" altLang="en-US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5" name="直線接點 84"/>
          <p:cNvCxnSpPr/>
          <p:nvPr/>
        </p:nvCxnSpPr>
        <p:spPr>
          <a:xfrm flipV="1">
            <a:off x="1816004" y="1845255"/>
            <a:ext cx="281278" cy="278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流程圖: 接點 80"/>
          <p:cNvSpPr/>
          <p:nvPr/>
        </p:nvSpPr>
        <p:spPr>
          <a:xfrm>
            <a:off x="1749982" y="2060737"/>
            <a:ext cx="108000" cy="108000"/>
          </a:xfrm>
          <a:prstGeom prst="flowChartConnector">
            <a:avLst/>
          </a:prstGeom>
          <a:solidFill>
            <a:srgbClr val="FF33C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9" name="流程圖: 接點 78"/>
          <p:cNvSpPr/>
          <p:nvPr/>
        </p:nvSpPr>
        <p:spPr>
          <a:xfrm>
            <a:off x="2043282" y="1791255"/>
            <a:ext cx="108000" cy="108000"/>
          </a:xfrm>
          <a:prstGeom prst="flowChartConnector">
            <a:avLst/>
          </a:prstGeom>
          <a:solidFill>
            <a:srgbClr val="FF33C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8" name="直線接點 87"/>
          <p:cNvCxnSpPr>
            <a:stCxn id="79" idx="5"/>
          </p:cNvCxnSpPr>
          <p:nvPr/>
        </p:nvCxnSpPr>
        <p:spPr>
          <a:xfrm>
            <a:off x="2135466" y="1883439"/>
            <a:ext cx="262799" cy="1593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流程圖: 接點 79"/>
          <p:cNvSpPr/>
          <p:nvPr/>
        </p:nvSpPr>
        <p:spPr>
          <a:xfrm>
            <a:off x="2344265" y="1973614"/>
            <a:ext cx="108000" cy="108000"/>
          </a:xfrm>
          <a:prstGeom prst="flowChartConnector">
            <a:avLst/>
          </a:prstGeom>
          <a:solidFill>
            <a:srgbClr val="FF33C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5" name="直線接點 94"/>
          <p:cNvCxnSpPr>
            <a:endCxn id="80" idx="2"/>
          </p:cNvCxnSpPr>
          <p:nvPr/>
        </p:nvCxnSpPr>
        <p:spPr>
          <a:xfrm flipV="1">
            <a:off x="1897374" y="2027614"/>
            <a:ext cx="446891" cy="96135"/>
          </a:xfrm>
          <a:prstGeom prst="line">
            <a:avLst/>
          </a:prstGeom>
          <a:ln>
            <a:solidFill>
              <a:srgbClr val="FF33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6" idx="6"/>
            <a:endCxn id="81" idx="3"/>
          </p:cNvCxnSpPr>
          <p:nvPr/>
        </p:nvCxnSpPr>
        <p:spPr>
          <a:xfrm flipV="1">
            <a:off x="1347992" y="2152921"/>
            <a:ext cx="417806" cy="143420"/>
          </a:xfrm>
          <a:prstGeom prst="line">
            <a:avLst/>
          </a:prstGeom>
          <a:ln>
            <a:solidFill>
              <a:srgbClr val="FF33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0" name="流程圖: 接點 109"/>
          <p:cNvSpPr/>
          <p:nvPr/>
        </p:nvSpPr>
        <p:spPr>
          <a:xfrm>
            <a:off x="5788527" y="2827807"/>
            <a:ext cx="108000" cy="108000"/>
          </a:xfrm>
          <a:prstGeom prst="flowChartConnector">
            <a:avLst/>
          </a:prstGeom>
          <a:solidFill>
            <a:srgbClr val="000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1" name="流程圖: 接點 110"/>
          <p:cNvSpPr/>
          <p:nvPr/>
        </p:nvSpPr>
        <p:spPr>
          <a:xfrm>
            <a:off x="5572305" y="2986275"/>
            <a:ext cx="108000" cy="108000"/>
          </a:xfrm>
          <a:prstGeom prst="flowChartConnector">
            <a:avLst/>
          </a:prstGeom>
          <a:solidFill>
            <a:srgbClr val="000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2" name="流程圖: 接點 111"/>
          <p:cNvSpPr/>
          <p:nvPr/>
        </p:nvSpPr>
        <p:spPr>
          <a:xfrm>
            <a:off x="5940128" y="3259486"/>
            <a:ext cx="108000" cy="108000"/>
          </a:xfrm>
          <a:prstGeom prst="flowChartConnector">
            <a:avLst/>
          </a:prstGeom>
          <a:solidFill>
            <a:srgbClr val="0000FF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3" name="直線接點 112"/>
          <p:cNvCxnSpPr/>
          <p:nvPr/>
        </p:nvCxnSpPr>
        <p:spPr>
          <a:xfrm flipH="1">
            <a:off x="5673727" y="2899446"/>
            <a:ext cx="158401" cy="13803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>
            <a:stCxn id="111" idx="5"/>
            <a:endCxn id="112" idx="2"/>
          </p:cNvCxnSpPr>
          <p:nvPr/>
        </p:nvCxnSpPr>
        <p:spPr>
          <a:xfrm>
            <a:off x="5664489" y="3078459"/>
            <a:ext cx="275639" cy="23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>
            <a:off x="5884552" y="2927066"/>
            <a:ext cx="111151" cy="39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endCxn id="5" idx="2"/>
          </p:cNvCxnSpPr>
          <p:nvPr/>
        </p:nvCxnSpPr>
        <p:spPr>
          <a:xfrm>
            <a:off x="6048128" y="3324282"/>
            <a:ext cx="54773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流程圖: 接點 146"/>
          <p:cNvSpPr/>
          <p:nvPr/>
        </p:nvSpPr>
        <p:spPr>
          <a:xfrm>
            <a:off x="5029352" y="2557399"/>
            <a:ext cx="108000" cy="108000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99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42" name="直線接點 1041"/>
          <p:cNvCxnSpPr>
            <a:endCxn id="147" idx="3"/>
          </p:cNvCxnSpPr>
          <p:nvPr/>
        </p:nvCxnSpPr>
        <p:spPr>
          <a:xfrm flipV="1">
            <a:off x="4667627" y="2649583"/>
            <a:ext cx="377541" cy="9746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流程圖: 接點 151"/>
          <p:cNvSpPr/>
          <p:nvPr/>
        </p:nvSpPr>
        <p:spPr>
          <a:xfrm>
            <a:off x="2609698" y="2201606"/>
            <a:ext cx="108000" cy="108000"/>
          </a:xfrm>
          <a:prstGeom prst="flowChartConnector">
            <a:avLst/>
          </a:prstGeom>
          <a:solidFill>
            <a:srgbClr val="FF33CC"/>
          </a:solidFill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44" name="直線接點 1043"/>
          <p:cNvCxnSpPr>
            <a:stCxn id="6" idx="6"/>
            <a:endCxn id="152" idx="2"/>
          </p:cNvCxnSpPr>
          <p:nvPr/>
        </p:nvCxnSpPr>
        <p:spPr>
          <a:xfrm flipV="1">
            <a:off x="1347992" y="2255606"/>
            <a:ext cx="1261706" cy="40735"/>
          </a:xfrm>
          <a:prstGeom prst="line">
            <a:avLst/>
          </a:prstGeom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直線接點 1045"/>
          <p:cNvCxnSpPr>
            <a:stCxn id="152" idx="1"/>
            <a:endCxn id="80" idx="5"/>
          </p:cNvCxnSpPr>
          <p:nvPr/>
        </p:nvCxnSpPr>
        <p:spPr>
          <a:xfrm flipH="1" flipV="1">
            <a:off x="2436449" y="2065798"/>
            <a:ext cx="189065" cy="151624"/>
          </a:xfrm>
          <a:prstGeom prst="line">
            <a:avLst/>
          </a:prstGeom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接點 1048"/>
          <p:cNvCxnSpPr/>
          <p:nvPr/>
        </p:nvCxnSpPr>
        <p:spPr>
          <a:xfrm>
            <a:off x="2717698" y="2255608"/>
            <a:ext cx="1850670" cy="442706"/>
          </a:xfrm>
          <a:prstGeom prst="line">
            <a:avLst/>
          </a:prstGeom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111" idx="1"/>
          </p:cNvCxnSpPr>
          <p:nvPr/>
        </p:nvCxnSpPr>
        <p:spPr>
          <a:xfrm flipH="1" flipV="1">
            <a:off x="5137353" y="2642584"/>
            <a:ext cx="450768" cy="35950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7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6" grpId="0" animBg="1"/>
      <p:bldP spid="69" grpId="0" animBg="1"/>
      <p:bldP spid="68" grpId="0" animBg="1"/>
      <p:bldP spid="7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標題 1"/>
          <p:cNvSpPr txBox="1">
            <a:spLocks/>
          </p:cNvSpPr>
          <p:nvPr/>
        </p:nvSpPr>
        <p:spPr>
          <a:xfrm>
            <a:off x="173566" y="5687011"/>
            <a:ext cx="8864422" cy="1045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更重要的是，攻擊者還必須搶到</a:t>
            </a:r>
            <a:r>
              <a:rPr lang="zh-TW" altLang="en-US" sz="24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300</a:t>
            </a:r>
            <a:r>
              <a:rPr lang="zh-TW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塊的</a:t>
            </a:r>
            <a:r>
              <a:rPr lang="en-US" altLang="zh-TW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Nonce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，才可以讓其他節點相信他的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chain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是最長的。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總結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攻擊者必須有超過其他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miners 18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倍的計算能力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algn="l"/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 flipV="1">
            <a:off x="7272483" y="886684"/>
            <a:ext cx="0" cy="47185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 flipV="1">
            <a:off x="7266951" y="1424622"/>
            <a:ext cx="132184" cy="68219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189" y="2098018"/>
            <a:ext cx="2398559" cy="324036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34916" y="1822787"/>
            <a:ext cx="464070" cy="464070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 flipV="1">
            <a:off x="4758540" y="2739183"/>
            <a:ext cx="1309215" cy="10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7206391" y="1390740"/>
            <a:ext cx="60560" cy="68219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7203951" y="1283708"/>
            <a:ext cx="126000" cy="12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 flipH="1" flipV="1">
            <a:off x="7266952" y="886685"/>
            <a:ext cx="796266" cy="316835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 flipV="1">
            <a:off x="7282482" y="904594"/>
            <a:ext cx="1188868" cy="315044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 flipV="1">
            <a:off x="7399136" y="1395450"/>
            <a:ext cx="99850" cy="1223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7623560" y="1923811"/>
            <a:ext cx="41525" cy="36304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7498986" y="1822787"/>
            <a:ext cx="166099" cy="11601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7644322" y="2261867"/>
            <a:ext cx="166099" cy="11601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7519748" y="1545428"/>
            <a:ext cx="0" cy="33536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7768896" y="2361860"/>
            <a:ext cx="41525" cy="36304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H="1" flipV="1">
            <a:off x="7740132" y="2724906"/>
            <a:ext cx="323086" cy="25001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7941263" y="2974916"/>
            <a:ext cx="132175" cy="50405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 flipV="1">
            <a:off x="7944240" y="3476984"/>
            <a:ext cx="407010" cy="25001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8181777" y="3676132"/>
            <a:ext cx="132175" cy="50405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727370" y="4032910"/>
            <a:ext cx="1127935" cy="10801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79770" y="4185310"/>
            <a:ext cx="831519" cy="78370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7737455" y="5173304"/>
            <a:ext cx="1117849" cy="165074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7887209" y="5202907"/>
            <a:ext cx="99851" cy="72008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8112751" y="5202907"/>
            <a:ext cx="99851" cy="72008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8563836" y="5202907"/>
            <a:ext cx="99851" cy="72008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8338293" y="5202907"/>
            <a:ext cx="99851" cy="72008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105143" y="4172294"/>
            <a:ext cx="2151215" cy="1223044"/>
            <a:chOff x="3121374" y="4289651"/>
            <a:chExt cx="2151215" cy="1223044"/>
          </a:xfrm>
        </p:grpSpPr>
        <p:grpSp>
          <p:nvGrpSpPr>
            <p:cNvPr id="3" name="群組 2"/>
            <p:cNvGrpSpPr/>
            <p:nvPr/>
          </p:nvGrpSpPr>
          <p:grpSpPr>
            <a:xfrm>
              <a:off x="4048887" y="4492474"/>
              <a:ext cx="1223702" cy="804292"/>
              <a:chOff x="4048887" y="4492474"/>
              <a:chExt cx="1223702" cy="804292"/>
            </a:xfrm>
          </p:grpSpPr>
          <p:cxnSp>
            <p:nvCxnSpPr>
              <p:cNvPr id="7" name="直線接點 6"/>
              <p:cNvCxnSpPr/>
              <p:nvPr/>
            </p:nvCxnSpPr>
            <p:spPr>
              <a:xfrm>
                <a:off x="4851989" y="5202907"/>
                <a:ext cx="420600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pic>
            <p:nvPicPr>
              <p:cNvPr id="35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8887" y="4492474"/>
                <a:ext cx="1013402" cy="804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" name="群組 1"/>
            <p:cNvGrpSpPr/>
            <p:nvPr/>
          </p:nvGrpSpPr>
          <p:grpSpPr>
            <a:xfrm>
              <a:off x="3121374" y="4289651"/>
              <a:ext cx="1730615" cy="1223044"/>
              <a:chOff x="3121894" y="4269796"/>
              <a:chExt cx="1730615" cy="1223044"/>
            </a:xfrm>
          </p:grpSpPr>
          <p:cxnSp>
            <p:nvCxnSpPr>
              <p:cNvPr id="6" name="直線接點 5"/>
              <p:cNvCxnSpPr/>
              <p:nvPr/>
            </p:nvCxnSpPr>
            <p:spPr>
              <a:xfrm>
                <a:off x="4851989" y="4693827"/>
                <a:ext cx="0" cy="506412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pic>
            <p:nvPicPr>
              <p:cNvPr id="36" name="圖片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8460" y="4603588"/>
                <a:ext cx="644049" cy="394676"/>
              </a:xfrm>
              <a:prstGeom prst="rect">
                <a:avLst/>
              </a:prstGeom>
            </p:spPr>
          </p:pic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86664" y="4339246"/>
                <a:ext cx="904461" cy="1153594"/>
              </a:xfrm>
              <a:prstGeom prst="rect">
                <a:avLst/>
              </a:prstGeom>
            </p:spPr>
          </p:pic>
          <p:pic>
            <p:nvPicPr>
              <p:cNvPr id="38" name="圖片 3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1894" y="4269796"/>
                <a:ext cx="771567" cy="771567"/>
              </a:xfrm>
              <a:prstGeom prst="rect">
                <a:avLst/>
              </a:prstGeom>
            </p:spPr>
          </p:pic>
        </p:grpSp>
      </p:grpSp>
      <p:sp>
        <p:nvSpPr>
          <p:cNvPr id="39" name="標題 1"/>
          <p:cNvSpPr txBox="1">
            <a:spLocks/>
          </p:cNvSpPr>
          <p:nvPr/>
        </p:nvSpPr>
        <p:spPr>
          <a:xfrm>
            <a:off x="3792094" y="1200916"/>
            <a:ext cx="3686130" cy="89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目前大家都正在努力挖第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300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塊的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Nonce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標題 1"/>
          <p:cNvSpPr txBox="1">
            <a:spLocks/>
          </p:cNvSpPr>
          <p:nvPr/>
        </p:nvSpPr>
        <p:spPr>
          <a:xfrm>
            <a:off x="1220624" y="2353429"/>
            <a:ext cx="3518405" cy="491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.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攻擊者正準備篡改某個存於第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283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區塊的交易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標題 1"/>
          <p:cNvSpPr txBox="1">
            <a:spLocks/>
          </p:cNvSpPr>
          <p:nvPr/>
        </p:nvSpPr>
        <p:spPr>
          <a:xfrm>
            <a:off x="124319" y="3430274"/>
            <a:ext cx="2834622" cy="1337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若攻擊者要「合法地」篡改交易，則需要先重算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283~299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Nonce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3" name="直線接點 42"/>
          <p:cNvCxnSpPr/>
          <p:nvPr/>
        </p:nvCxnSpPr>
        <p:spPr>
          <a:xfrm>
            <a:off x="8319194" y="4725024"/>
            <a:ext cx="3049" cy="24943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H="1">
            <a:off x="8094806" y="4783816"/>
            <a:ext cx="227437" cy="7723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H="1">
            <a:off x="8008267" y="4777191"/>
            <a:ext cx="273189" cy="2709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869" y="4196119"/>
            <a:ext cx="550935" cy="55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76"/>
          <p:cNvSpPr txBox="1"/>
          <p:nvPr/>
        </p:nvSpPr>
        <p:spPr>
          <a:xfrm>
            <a:off x="524754" y="100124"/>
            <a:ext cx="8162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區塊鏈不可篡改性強度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92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 build="p"/>
      <p:bldP spid="40" grpId="0"/>
      <p:bldP spid="41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5" name="AutoShape 2" descr="「consensus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468565" y="3114237"/>
            <a:ext cx="17210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共識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Consensus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71908" y="3114238"/>
            <a:ext cx="22322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溯源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  <a:hlinkClick r:id="rId4"/>
            </a:endParaRPr>
          </a:p>
          <a:p>
            <a:pPr algn="ctr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Provenance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16610" y="5811912"/>
            <a:ext cx="22322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不可篡改性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Immutability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Picture 2" descr="ãåå¡é å¿å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08" y="4061792"/>
            <a:ext cx="2952328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24754" y="5811912"/>
            <a:ext cx="38164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假名制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Pseudonymous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6" y="911093"/>
            <a:ext cx="2941797" cy="2452585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89" y="869565"/>
            <a:ext cx="2845025" cy="2317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49934" y="4074667"/>
            <a:ext cx="2520280" cy="166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5842556" y="4212163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44" y="4699083"/>
            <a:ext cx="768883" cy="957259"/>
          </a:xfrm>
          <a:prstGeom prst="rect">
            <a:avLst/>
          </a:prstGeom>
        </p:spPr>
      </p:pic>
      <p:sp>
        <p:nvSpPr>
          <p:cNvPr id="19" name="TextBox 76"/>
          <p:cNvSpPr txBox="1"/>
          <p:nvPr/>
        </p:nvSpPr>
        <p:spPr>
          <a:xfrm>
            <a:off x="155575" y="-2818"/>
            <a:ext cx="8727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比特幣區塊鏈</a:t>
            </a:r>
            <a:endParaRPr lang="en-US" altLang="zh-TW" sz="36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(Blockchain)</a:t>
            </a:r>
            <a:r>
              <a:rPr lang="zh-TW" altLang="en-US" sz="36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特色</a:t>
            </a:r>
            <a:endParaRPr lang="en-US" altLang="zh-TW" sz="36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755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6" grpId="0"/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latin typeface="Times New Roman" pitchFamily="18" charset="0"/>
                <a:ea typeface="標楷體" pitchFamily="65" charset="-120"/>
              </a:rPr>
              <a:t>個人簡介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8312" y="1340768"/>
            <a:ext cx="8675688" cy="540060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姓名：葉羅堯</a:t>
            </a:r>
            <a:endParaRPr lang="en-US" altLang="zh-TW" dirty="0"/>
          </a:p>
          <a:p>
            <a:r>
              <a:rPr lang="zh-TW" altLang="en-US" dirty="0"/>
              <a:t>現職：</a:t>
            </a:r>
            <a:endParaRPr lang="en-US" altLang="zh-TW" dirty="0"/>
          </a:p>
          <a:p>
            <a:pPr lvl="1"/>
            <a:r>
              <a:rPr lang="zh-TW" altLang="en-US" dirty="0"/>
              <a:t>國研院</a:t>
            </a:r>
            <a:r>
              <a:rPr lang="en-US" altLang="zh-TW" dirty="0"/>
              <a:t>-</a:t>
            </a:r>
            <a:r>
              <a:rPr lang="zh-TW" altLang="en-US" dirty="0"/>
              <a:t>國家高速網路與計算中心 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	</a:t>
            </a:r>
            <a:r>
              <a:rPr lang="zh-TW" altLang="en-US" dirty="0"/>
              <a:t>資料科技組 副研究員</a:t>
            </a:r>
            <a:endParaRPr lang="en-US" altLang="zh-TW" dirty="0"/>
          </a:p>
          <a:p>
            <a:pPr lvl="1"/>
            <a:r>
              <a:rPr lang="zh-TW" altLang="en-US" dirty="0"/>
              <a:t>國立暨南國際大學 兼任副教授</a:t>
            </a:r>
            <a:endParaRPr lang="en-US" altLang="zh-TW" dirty="0"/>
          </a:p>
          <a:p>
            <a:r>
              <a:rPr lang="zh-TW" altLang="en-US" dirty="0"/>
              <a:t>學歷：</a:t>
            </a:r>
            <a:endParaRPr lang="en-US" altLang="zh-TW" dirty="0"/>
          </a:p>
          <a:p>
            <a:pPr lvl="1"/>
            <a:r>
              <a:rPr lang="zh-TW" altLang="en-US" dirty="0"/>
              <a:t>國立交通大學 資訊科學與工程研究所 博士</a:t>
            </a:r>
            <a:endParaRPr lang="en-US" altLang="zh-TW" dirty="0"/>
          </a:p>
          <a:p>
            <a:r>
              <a:rPr lang="zh-TW" altLang="en-US" dirty="0"/>
              <a:t>研究領域：</a:t>
            </a:r>
            <a:endParaRPr lang="en-US" altLang="zh-TW" dirty="0"/>
          </a:p>
          <a:p>
            <a:pPr lvl="1"/>
            <a:r>
              <a:rPr lang="zh-TW" altLang="en-US" dirty="0"/>
              <a:t>區塊鏈技術、應用密碼學、車載網路安全、雲端安全、</a:t>
            </a:r>
            <a:r>
              <a:rPr lang="en-US" altLang="zh-TW" dirty="0"/>
              <a:t>Botnet</a:t>
            </a:r>
          </a:p>
          <a:p>
            <a:r>
              <a:rPr lang="zh-TW" altLang="en-US" dirty="0"/>
              <a:t>專業證照：</a:t>
            </a:r>
            <a:endParaRPr lang="en-US" altLang="zh-TW" dirty="0"/>
          </a:p>
          <a:p>
            <a:pPr lvl="1"/>
            <a:r>
              <a:rPr lang="en-US" altLang="zh-TW" dirty="0"/>
              <a:t>Cisco Certified Network Associate certification (CCNA)</a:t>
            </a:r>
            <a:endParaRPr lang="zh-TW" altLang="zh-TW" dirty="0"/>
          </a:p>
          <a:p>
            <a:pPr lvl="1"/>
            <a:r>
              <a:rPr lang="en-US" altLang="zh-TW" dirty="0"/>
              <a:t>Linux Professional Institute Certification (LPIC LEVEL 1)</a:t>
            </a:r>
            <a:endParaRPr lang="zh-TW" altLang="zh-TW" dirty="0"/>
          </a:p>
          <a:p>
            <a:pPr lvl="1"/>
            <a:r>
              <a:rPr lang="en-US" altLang="zh-TW" dirty="0"/>
              <a:t>Sun Certified Java Programmer (SCJP)</a:t>
            </a:r>
            <a:endParaRPr lang="zh-TW" altLang="zh-TW" dirty="0"/>
          </a:p>
          <a:p>
            <a:pPr lvl="1"/>
            <a:r>
              <a:rPr lang="en-US" altLang="zh-TW" dirty="0"/>
              <a:t>Ethical Hacking and Countermeasures (CEHv7)</a:t>
            </a:r>
            <a:endParaRPr lang="zh-TW" altLang="zh-TW" dirty="0"/>
          </a:p>
          <a:p>
            <a:pPr lvl="1"/>
            <a:r>
              <a:rPr lang="en-US" altLang="zh-TW" dirty="0"/>
              <a:t>Advanced Cloud Security Auditing For CSA STAR Certification</a:t>
            </a:r>
            <a:endParaRPr lang="zh-TW" altLang="zh-TW" dirty="0"/>
          </a:p>
          <a:p>
            <a:pPr lvl="1"/>
            <a:r>
              <a:rPr lang="en-US" altLang="zh-TW" dirty="0"/>
              <a:t>Computer Hacking Forensic Investigator (CHFIv8)</a:t>
            </a:r>
            <a:endParaRPr lang="zh-TW" altLang="en-US" dirty="0"/>
          </a:p>
        </p:txBody>
      </p:sp>
      <p:pic>
        <p:nvPicPr>
          <p:cNvPr id="5" name="圖片 4" descr="HE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01843" y="1268760"/>
            <a:ext cx="1411808" cy="19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40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536729" y="6492875"/>
            <a:ext cx="573161" cy="365125"/>
          </a:xfrm>
        </p:spPr>
        <p:txBody>
          <a:bodyPr/>
          <a:lstStyle/>
          <a:p>
            <a:fld id="{097E89BA-FE0E-45BF-B169-3D66554D97DF}" type="slidenum"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20</a:t>
            </a:fld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711305"/>
              </p:ext>
            </p:extLst>
          </p:nvPr>
        </p:nvGraphicFramePr>
        <p:xfrm>
          <a:off x="107504" y="1187277"/>
          <a:ext cx="8900340" cy="4618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1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9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794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公有鏈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聯盟鏈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私有鏈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參與者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任何人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(</a:t>
                      </a: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非許可制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已認證人員</a:t>
                      </a:r>
                      <a:r>
                        <a:rPr lang="zh-TW" altLang="en-US" sz="16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許可制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鏈擁有者</a:t>
                      </a:r>
                      <a:r>
                        <a:rPr lang="zh-TW" altLang="en-US" sz="16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許可制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共識機制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PoW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altLang="zh-TW" sz="16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PoS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altLang="zh-TW" sz="16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DPoS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PoA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/Raft/PBFT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Solo/Raft/</a:t>
                      </a:r>
                      <a:r>
                        <a:rPr lang="en-US" altLang="zh-TW" sz="16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Paxos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礦工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任何人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可協議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鏈擁有者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挖礦獎勵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YES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YES/NO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信任層級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去中心化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弱去中心化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集中式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特色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信任關係建立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效率</a:t>
                      </a:r>
                      <a:r>
                        <a:rPr lang="en-US" altLang="zh-TW" sz="1600" baseline="30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*</a:t>
                      </a: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、成本最佳化</a:t>
                      </a:r>
                      <a:endParaRPr lang="en-US" altLang="zh-TW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高安全環境、效率</a:t>
                      </a:r>
                      <a:r>
                        <a:rPr lang="en-US" altLang="zh-TW" sz="1600" baseline="30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*</a:t>
                      </a:r>
                      <a:endParaRPr lang="zh-TW" altLang="en-US" sz="1600" baseline="30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交易容量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&lt;100 </a:t>
                      </a:r>
                      <a:r>
                        <a:rPr lang="en-US" altLang="zh-TW" sz="16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Tx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/Sec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&lt;100,000 </a:t>
                      </a:r>
                      <a:r>
                        <a:rPr lang="en-US" altLang="zh-TW" sz="16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Tx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/Sec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Configurable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應用場景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虛擬貨幣、群眾募資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供應鏈、銀行間分享、</a:t>
                      </a:r>
                      <a:r>
                        <a:rPr lang="en-US" altLang="zh-TW" sz="16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16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物流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大型企業、組織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常見平台</a:t>
                      </a:r>
                    </a:p>
                  </a:txBody>
                  <a:tcPr anchor="ctr">
                    <a:solidFill>
                      <a:srgbClr val="1847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Bitcoin, </a:t>
                      </a:r>
                      <a:r>
                        <a:rPr lang="en-US" altLang="zh-TW" sz="160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Ethereum</a:t>
                      </a:r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,</a:t>
                      </a:r>
                      <a:r>
                        <a:rPr lang="en-US" altLang="zh-TW" sz="16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EOS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R3, Hyperledger Fabric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hlinkClick r:id="rId3"/>
                        </a:rPr>
                        <a:t>Taiwan Financial</a:t>
                      </a:r>
                      <a:r>
                        <a:rPr lang="en-US" altLang="zh-TW" sz="16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hlinkClick r:id="rId3"/>
                        </a:rPr>
                        <a:t> Bank Confirmation </a:t>
                      </a:r>
                      <a:r>
                        <a:rPr lang="en-US" altLang="zh-TW" sz="1600" baseline="0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  <a:hlinkClick r:id="rId3"/>
                        </a:rPr>
                        <a:t>Blockchain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7504" y="6123543"/>
            <a:ext cx="91614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此效能並非與「集中式資料庫」相比較，而是著重於「跨組織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機構」資訊分享</a:t>
            </a:r>
          </a:p>
        </p:txBody>
      </p:sp>
      <p:sp>
        <p:nvSpPr>
          <p:cNvPr id="7" name="TextBox 76"/>
          <p:cNvSpPr txBox="1"/>
          <p:nvPr/>
        </p:nvSpPr>
        <p:spPr>
          <a:xfrm>
            <a:off x="524754" y="100124"/>
            <a:ext cx="8727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區塊鏈應用場景</a:t>
            </a:r>
            <a:r>
              <a:rPr lang="en-US" altLang="zh-TW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種類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Freeform 5"/>
          <p:cNvSpPr/>
          <p:nvPr/>
        </p:nvSpPr>
        <p:spPr bwMode="auto">
          <a:xfrm flipH="1">
            <a:off x="-49142" y="-14818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2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2"/>
          <p:cNvSpPr txBox="1">
            <a:spLocks/>
          </p:cNvSpPr>
          <p:nvPr/>
        </p:nvSpPr>
        <p:spPr>
          <a:xfrm>
            <a:off x="909107" y="1513403"/>
            <a:ext cx="8047401" cy="59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智慧合約 </a:t>
            </a:r>
            <a:r>
              <a:rPr lang="en-US" altLang="zh-TW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(Smart Contract)</a:t>
            </a:r>
          </a:p>
          <a:p>
            <a:endParaRPr lang="en-US" altLang="zh-TW" sz="2400" b="1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b="1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800" b="1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7010400" y="6572675"/>
            <a:ext cx="2133600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8" name="TextBox 76"/>
          <p:cNvSpPr txBox="1"/>
          <p:nvPr/>
        </p:nvSpPr>
        <p:spPr>
          <a:xfrm>
            <a:off x="506467" y="212831"/>
            <a:ext cx="959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區塊鏈自動化執行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61" y="1430190"/>
            <a:ext cx="463336" cy="475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7321"/>
          <a:stretch/>
        </p:blipFill>
        <p:spPr>
          <a:xfrm>
            <a:off x="3377411" y="1579285"/>
            <a:ext cx="5380315" cy="517595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3"/>
          <a:srcRect l="-14261" t="-4874" r="62251" b="8181"/>
          <a:stretch/>
        </p:blipFill>
        <p:spPr>
          <a:xfrm>
            <a:off x="-873544" y="1765353"/>
            <a:ext cx="4464496" cy="50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31640" y="1327408"/>
            <a:ext cx="84249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2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傳統區塊鏈技術並不適合：</a:t>
            </a:r>
            <a:endParaRPr lang="en-US" altLang="zh-TW" sz="2400" b="1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容易找到「集中式管轄單位」的環境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需要高效率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毫秒級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交易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可直接以分散式資料庫取代的案例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大資料量儲存需求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有可能從其他方式補足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高隱私性需求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有可能從其他方式補足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具資料刪除性需求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(ex: GDPR)</a:t>
            </a:r>
          </a:p>
        </p:txBody>
      </p:sp>
      <p:sp>
        <p:nvSpPr>
          <p:cNvPr id="9" name="圓角矩形圖說文字 8"/>
          <p:cNvSpPr/>
          <p:nvPr/>
        </p:nvSpPr>
        <p:spPr>
          <a:xfrm>
            <a:off x="3836265" y="4484831"/>
            <a:ext cx="4860879" cy="1607444"/>
          </a:xfrm>
          <a:prstGeom prst="wedgeRoundRectCallout">
            <a:avLst>
              <a:gd name="adj1" fmla="val -61212"/>
              <a:gd name="adj2" fmla="val 36801"/>
              <a:gd name="adj3" fmla="val 16667"/>
            </a:avLst>
          </a:prstGeom>
          <a:solidFill>
            <a:srgbClr val="18478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TW" altLang="en-US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跨組織分享 </a:t>
            </a:r>
            <a:r>
              <a:rPr lang="en-US" altLang="zh-TW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中介者不易找尋</a:t>
            </a:r>
            <a:r>
              <a:rPr lang="en-US" altLang="zh-TW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建立自動化執行信任 </a:t>
            </a:r>
            <a:r>
              <a:rPr lang="en-US" altLang="zh-TW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智慧合約</a:t>
            </a:r>
            <a:r>
              <a:rPr lang="en-US" altLang="zh-TW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AutoNum type="arabicPeriod"/>
            </a:pPr>
            <a:r>
              <a:rPr lang="zh-TW" altLang="en-US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強調資料不可簒改性</a:t>
            </a: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獎勵機制需求</a:t>
            </a: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528" y="2135140"/>
            <a:ext cx="1348296" cy="1348296"/>
          </a:xfrm>
          <a:prstGeom prst="rect">
            <a:avLst/>
          </a:prstGeom>
        </p:spPr>
      </p:pic>
      <p:sp>
        <p:nvSpPr>
          <p:cNvPr id="7" name="TextBox 76"/>
          <p:cNvSpPr txBox="1"/>
          <p:nvPr/>
        </p:nvSpPr>
        <p:spPr>
          <a:xfrm>
            <a:off x="508754" y="445299"/>
            <a:ext cx="959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千萬不要覺得區塊鏈是全能的</a:t>
            </a:r>
            <a:r>
              <a:rPr lang="en-US" altLang="zh-TW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18" y="1303905"/>
            <a:ext cx="463336" cy="475529"/>
          </a:xfrm>
          <a:prstGeom prst="rect">
            <a:avLst/>
          </a:prstGeom>
        </p:spPr>
      </p:pic>
      <p:pic>
        <p:nvPicPr>
          <p:cNvPr id="13" name="Picture 2" descr="平面设计行业卡通形象设计psd源文件下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3" y="4087036"/>
            <a:ext cx="2247047" cy="251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7010400" y="6572675"/>
            <a:ext cx="2133600" cy="365125"/>
          </a:xfrm>
        </p:spPr>
        <p:txBody>
          <a:bodyPr/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71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6"/>
          <p:cNvSpPr txBox="1"/>
          <p:nvPr/>
        </p:nvSpPr>
        <p:spPr>
          <a:xfrm>
            <a:off x="524753" y="100124"/>
            <a:ext cx="959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區塊鏈專案應用考量因素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rot="5400000">
            <a:off x="1190246" y="2100832"/>
            <a:ext cx="1773041" cy="1586057"/>
          </a:xfrm>
          <a:custGeom>
            <a:avLst/>
            <a:gdLst>
              <a:gd name="T0" fmla="*/ 132 w 550"/>
              <a:gd name="T1" fmla="*/ 289 h 436"/>
              <a:gd name="T2" fmla="*/ 132 w 550"/>
              <a:gd name="T3" fmla="*/ 436 h 436"/>
              <a:gd name="T4" fmla="*/ 276 w 550"/>
              <a:gd name="T5" fmla="*/ 436 h 436"/>
              <a:gd name="T6" fmla="*/ 408 w 550"/>
              <a:gd name="T7" fmla="*/ 436 h 436"/>
              <a:gd name="T8" fmla="*/ 447 w 550"/>
              <a:gd name="T9" fmla="*/ 436 h 436"/>
              <a:gd name="T10" fmla="*/ 550 w 550"/>
              <a:gd name="T11" fmla="*/ 436 h 436"/>
              <a:gd name="T12" fmla="*/ 550 w 550"/>
              <a:gd name="T13" fmla="*/ 291 h 436"/>
              <a:gd name="T14" fmla="*/ 497 w 550"/>
              <a:gd name="T15" fmla="*/ 306 h 436"/>
              <a:gd name="T16" fmla="*/ 418 w 550"/>
              <a:gd name="T17" fmla="*/ 220 h 436"/>
              <a:gd name="T18" fmla="*/ 497 w 550"/>
              <a:gd name="T19" fmla="*/ 134 h 436"/>
              <a:gd name="T20" fmla="*/ 550 w 550"/>
              <a:gd name="T21" fmla="*/ 150 h 436"/>
              <a:gd name="T22" fmla="*/ 550 w 550"/>
              <a:gd name="T23" fmla="*/ 0 h 436"/>
              <a:gd name="T24" fmla="*/ 132 w 550"/>
              <a:gd name="T25" fmla="*/ 0 h 436"/>
              <a:gd name="T26" fmla="*/ 132 w 550"/>
              <a:gd name="T27" fmla="*/ 156 h 436"/>
              <a:gd name="T28" fmla="*/ 109 w 550"/>
              <a:gd name="T29" fmla="*/ 197 h 436"/>
              <a:gd name="T30" fmla="*/ 64 w 550"/>
              <a:gd name="T31" fmla="*/ 197 h 436"/>
              <a:gd name="T32" fmla="*/ 29 w 550"/>
              <a:gd name="T33" fmla="*/ 185 h 436"/>
              <a:gd name="T34" fmla="*/ 0 w 550"/>
              <a:gd name="T35" fmla="*/ 220 h 436"/>
              <a:gd name="T36" fmla="*/ 29 w 550"/>
              <a:gd name="T37" fmla="*/ 255 h 436"/>
              <a:gd name="T38" fmla="*/ 64 w 550"/>
              <a:gd name="T39" fmla="*/ 243 h 436"/>
              <a:gd name="T40" fmla="*/ 109 w 550"/>
              <a:gd name="T41" fmla="*/ 243 h 436"/>
              <a:gd name="T42" fmla="*/ 129 w 550"/>
              <a:gd name="T43" fmla="*/ 268 h 436"/>
              <a:gd name="T44" fmla="*/ 133 w 550"/>
              <a:gd name="T45" fmla="*/ 268 h 436"/>
              <a:gd name="T46" fmla="*/ 132 w 550"/>
              <a:gd name="T47" fmla="*/ 285 h 436"/>
              <a:gd name="T48" fmla="*/ 132 w 550"/>
              <a:gd name="T49" fmla="*/ 289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50" h="436">
                <a:moveTo>
                  <a:pt x="132" y="289"/>
                </a:moveTo>
                <a:cubicBezTo>
                  <a:pt x="132" y="436"/>
                  <a:pt x="132" y="436"/>
                  <a:pt x="132" y="436"/>
                </a:cubicBezTo>
                <a:cubicBezTo>
                  <a:pt x="276" y="436"/>
                  <a:pt x="276" y="436"/>
                  <a:pt x="276" y="436"/>
                </a:cubicBezTo>
                <a:cubicBezTo>
                  <a:pt x="276" y="436"/>
                  <a:pt x="408" y="436"/>
                  <a:pt x="408" y="436"/>
                </a:cubicBezTo>
                <a:cubicBezTo>
                  <a:pt x="410" y="436"/>
                  <a:pt x="416" y="436"/>
                  <a:pt x="447" y="436"/>
                </a:cubicBezTo>
                <a:cubicBezTo>
                  <a:pt x="550" y="436"/>
                  <a:pt x="550" y="436"/>
                  <a:pt x="550" y="436"/>
                </a:cubicBezTo>
                <a:cubicBezTo>
                  <a:pt x="550" y="291"/>
                  <a:pt x="550" y="291"/>
                  <a:pt x="550" y="291"/>
                </a:cubicBezTo>
                <a:cubicBezTo>
                  <a:pt x="537" y="296"/>
                  <a:pt x="514" y="306"/>
                  <a:pt x="497" y="306"/>
                </a:cubicBezTo>
                <a:cubicBezTo>
                  <a:pt x="453" y="306"/>
                  <a:pt x="418" y="267"/>
                  <a:pt x="418" y="220"/>
                </a:cubicBezTo>
                <a:cubicBezTo>
                  <a:pt x="418" y="173"/>
                  <a:pt x="453" y="134"/>
                  <a:pt x="497" y="134"/>
                </a:cubicBezTo>
                <a:cubicBezTo>
                  <a:pt x="514" y="134"/>
                  <a:pt x="537" y="144"/>
                  <a:pt x="550" y="150"/>
                </a:cubicBezTo>
                <a:cubicBezTo>
                  <a:pt x="550" y="0"/>
                  <a:pt x="550" y="0"/>
                  <a:pt x="550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156"/>
                  <a:pt x="132" y="156"/>
                  <a:pt x="132" y="156"/>
                </a:cubicBezTo>
                <a:cubicBezTo>
                  <a:pt x="131" y="174"/>
                  <a:pt x="123" y="189"/>
                  <a:pt x="109" y="197"/>
                </a:cubicBezTo>
                <a:cubicBezTo>
                  <a:pt x="95" y="205"/>
                  <a:pt x="79" y="205"/>
                  <a:pt x="64" y="197"/>
                </a:cubicBezTo>
                <a:cubicBezTo>
                  <a:pt x="51" y="191"/>
                  <a:pt x="34" y="185"/>
                  <a:pt x="29" y="185"/>
                </a:cubicBezTo>
                <a:cubicBezTo>
                  <a:pt x="13" y="185"/>
                  <a:pt x="0" y="201"/>
                  <a:pt x="0" y="220"/>
                </a:cubicBezTo>
                <a:cubicBezTo>
                  <a:pt x="0" y="239"/>
                  <a:pt x="13" y="255"/>
                  <a:pt x="29" y="255"/>
                </a:cubicBezTo>
                <a:cubicBezTo>
                  <a:pt x="34" y="255"/>
                  <a:pt x="51" y="249"/>
                  <a:pt x="64" y="243"/>
                </a:cubicBezTo>
                <a:cubicBezTo>
                  <a:pt x="79" y="235"/>
                  <a:pt x="95" y="235"/>
                  <a:pt x="109" y="243"/>
                </a:cubicBezTo>
                <a:cubicBezTo>
                  <a:pt x="118" y="248"/>
                  <a:pt x="125" y="257"/>
                  <a:pt x="129" y="268"/>
                </a:cubicBezTo>
                <a:cubicBezTo>
                  <a:pt x="133" y="268"/>
                  <a:pt x="133" y="268"/>
                  <a:pt x="133" y="268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86"/>
                  <a:pt x="132" y="287"/>
                  <a:pt x="132" y="289"/>
                </a:cubicBezTo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 rot="5400000">
            <a:off x="1190927" y="3550332"/>
            <a:ext cx="1771679" cy="1586057"/>
          </a:xfrm>
          <a:custGeom>
            <a:avLst/>
            <a:gdLst>
              <a:gd name="T0" fmla="*/ 550 w 550"/>
              <a:gd name="T1" fmla="*/ 150 h 436"/>
              <a:gd name="T2" fmla="*/ 550 w 550"/>
              <a:gd name="T3" fmla="*/ 0 h 436"/>
              <a:gd name="T4" fmla="*/ 479 w 550"/>
              <a:gd name="T5" fmla="*/ 0 h 436"/>
              <a:gd name="T6" fmla="*/ 339 w 550"/>
              <a:gd name="T7" fmla="*/ 0 h 436"/>
              <a:gd name="T8" fmla="*/ 277 w 550"/>
              <a:gd name="T9" fmla="*/ 0 h 436"/>
              <a:gd name="T10" fmla="*/ 275 w 550"/>
              <a:gd name="T11" fmla="*/ 0 h 436"/>
              <a:gd name="T12" fmla="*/ 132 w 550"/>
              <a:gd name="T13" fmla="*/ 0 h 436"/>
              <a:gd name="T14" fmla="*/ 132 w 550"/>
              <a:gd name="T15" fmla="*/ 156 h 436"/>
              <a:gd name="T16" fmla="*/ 109 w 550"/>
              <a:gd name="T17" fmla="*/ 197 h 436"/>
              <a:gd name="T18" fmla="*/ 64 w 550"/>
              <a:gd name="T19" fmla="*/ 197 h 436"/>
              <a:gd name="T20" fmla="*/ 29 w 550"/>
              <a:gd name="T21" fmla="*/ 185 h 436"/>
              <a:gd name="T22" fmla="*/ 0 w 550"/>
              <a:gd name="T23" fmla="*/ 220 h 436"/>
              <a:gd name="T24" fmla="*/ 29 w 550"/>
              <a:gd name="T25" fmla="*/ 255 h 436"/>
              <a:gd name="T26" fmla="*/ 64 w 550"/>
              <a:gd name="T27" fmla="*/ 243 h 436"/>
              <a:gd name="T28" fmla="*/ 109 w 550"/>
              <a:gd name="T29" fmla="*/ 243 h 436"/>
              <a:gd name="T30" fmla="*/ 129 w 550"/>
              <a:gd name="T31" fmla="*/ 268 h 436"/>
              <a:gd name="T32" fmla="*/ 133 w 550"/>
              <a:gd name="T33" fmla="*/ 268 h 436"/>
              <a:gd name="T34" fmla="*/ 132 w 550"/>
              <a:gd name="T35" fmla="*/ 285 h 436"/>
              <a:gd name="T36" fmla="*/ 132 w 550"/>
              <a:gd name="T37" fmla="*/ 289 h 436"/>
              <a:gd name="T38" fmla="*/ 132 w 550"/>
              <a:gd name="T39" fmla="*/ 436 h 436"/>
              <a:gd name="T40" fmla="*/ 550 w 550"/>
              <a:gd name="T41" fmla="*/ 436 h 436"/>
              <a:gd name="T42" fmla="*/ 550 w 550"/>
              <a:gd name="T43" fmla="*/ 291 h 436"/>
              <a:gd name="T44" fmla="*/ 497 w 550"/>
              <a:gd name="T45" fmla="*/ 306 h 436"/>
              <a:gd name="T46" fmla="*/ 418 w 550"/>
              <a:gd name="T47" fmla="*/ 220 h 436"/>
              <a:gd name="T48" fmla="*/ 497 w 550"/>
              <a:gd name="T49" fmla="*/ 134 h 436"/>
              <a:gd name="T50" fmla="*/ 550 w 550"/>
              <a:gd name="T51" fmla="*/ 15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50" h="436">
                <a:moveTo>
                  <a:pt x="550" y="150"/>
                </a:moveTo>
                <a:cubicBezTo>
                  <a:pt x="550" y="0"/>
                  <a:pt x="550" y="0"/>
                  <a:pt x="550" y="0"/>
                </a:cubicBezTo>
                <a:cubicBezTo>
                  <a:pt x="479" y="0"/>
                  <a:pt x="479" y="0"/>
                  <a:pt x="479" y="0"/>
                </a:cubicBezTo>
                <a:cubicBezTo>
                  <a:pt x="479" y="0"/>
                  <a:pt x="398" y="0"/>
                  <a:pt x="339" y="0"/>
                </a:cubicBezTo>
                <a:cubicBezTo>
                  <a:pt x="286" y="0"/>
                  <a:pt x="279" y="0"/>
                  <a:pt x="27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156"/>
                  <a:pt x="132" y="156"/>
                  <a:pt x="132" y="156"/>
                </a:cubicBezTo>
                <a:cubicBezTo>
                  <a:pt x="131" y="174"/>
                  <a:pt x="123" y="189"/>
                  <a:pt x="109" y="197"/>
                </a:cubicBezTo>
                <a:cubicBezTo>
                  <a:pt x="96" y="205"/>
                  <a:pt x="79" y="205"/>
                  <a:pt x="64" y="197"/>
                </a:cubicBezTo>
                <a:cubicBezTo>
                  <a:pt x="51" y="191"/>
                  <a:pt x="34" y="185"/>
                  <a:pt x="29" y="185"/>
                </a:cubicBezTo>
                <a:cubicBezTo>
                  <a:pt x="13" y="185"/>
                  <a:pt x="0" y="201"/>
                  <a:pt x="0" y="220"/>
                </a:cubicBezTo>
                <a:cubicBezTo>
                  <a:pt x="0" y="239"/>
                  <a:pt x="13" y="255"/>
                  <a:pt x="29" y="255"/>
                </a:cubicBezTo>
                <a:cubicBezTo>
                  <a:pt x="34" y="255"/>
                  <a:pt x="51" y="249"/>
                  <a:pt x="64" y="243"/>
                </a:cubicBezTo>
                <a:cubicBezTo>
                  <a:pt x="79" y="235"/>
                  <a:pt x="96" y="235"/>
                  <a:pt x="109" y="243"/>
                </a:cubicBezTo>
                <a:cubicBezTo>
                  <a:pt x="118" y="248"/>
                  <a:pt x="125" y="257"/>
                  <a:pt x="129" y="268"/>
                </a:cubicBezTo>
                <a:cubicBezTo>
                  <a:pt x="133" y="268"/>
                  <a:pt x="133" y="268"/>
                  <a:pt x="133" y="268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86"/>
                  <a:pt x="132" y="287"/>
                  <a:pt x="132" y="289"/>
                </a:cubicBezTo>
                <a:cubicBezTo>
                  <a:pt x="132" y="436"/>
                  <a:pt x="132" y="436"/>
                  <a:pt x="132" y="436"/>
                </a:cubicBezTo>
                <a:cubicBezTo>
                  <a:pt x="550" y="436"/>
                  <a:pt x="550" y="436"/>
                  <a:pt x="550" y="436"/>
                </a:cubicBezTo>
                <a:cubicBezTo>
                  <a:pt x="550" y="291"/>
                  <a:pt x="550" y="291"/>
                  <a:pt x="550" y="291"/>
                </a:cubicBezTo>
                <a:cubicBezTo>
                  <a:pt x="537" y="296"/>
                  <a:pt x="514" y="306"/>
                  <a:pt x="497" y="306"/>
                </a:cubicBezTo>
                <a:cubicBezTo>
                  <a:pt x="453" y="306"/>
                  <a:pt x="418" y="267"/>
                  <a:pt x="418" y="220"/>
                </a:cubicBezTo>
                <a:cubicBezTo>
                  <a:pt x="418" y="173"/>
                  <a:pt x="453" y="134"/>
                  <a:pt x="497" y="134"/>
                </a:cubicBezTo>
                <a:cubicBezTo>
                  <a:pt x="514" y="134"/>
                  <a:pt x="537" y="144"/>
                  <a:pt x="550" y="150"/>
                </a:cubicBezTo>
              </a:path>
            </a:pathLst>
          </a:custGeom>
          <a:solidFill>
            <a:srgbClr val="002A40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 rot="5400000">
            <a:off x="1155377" y="5037747"/>
            <a:ext cx="1832959" cy="1590654"/>
          </a:xfrm>
          <a:custGeom>
            <a:avLst/>
            <a:gdLst>
              <a:gd name="T0" fmla="*/ 108 w 569"/>
              <a:gd name="T1" fmla="*/ 194 h 437"/>
              <a:gd name="T2" fmla="*/ 63 w 569"/>
              <a:gd name="T3" fmla="*/ 195 h 437"/>
              <a:gd name="T4" fmla="*/ 28 w 569"/>
              <a:gd name="T5" fmla="*/ 182 h 437"/>
              <a:gd name="T6" fmla="*/ 0 w 569"/>
              <a:gd name="T7" fmla="*/ 219 h 437"/>
              <a:gd name="T8" fmla="*/ 28 w 569"/>
              <a:gd name="T9" fmla="*/ 255 h 437"/>
              <a:gd name="T10" fmla="*/ 63 w 569"/>
              <a:gd name="T11" fmla="*/ 243 h 437"/>
              <a:gd name="T12" fmla="*/ 108 w 569"/>
              <a:gd name="T13" fmla="*/ 243 h 437"/>
              <a:gd name="T14" fmla="*/ 131 w 569"/>
              <a:gd name="T15" fmla="*/ 279 h 437"/>
              <a:gd name="T16" fmla="*/ 131 w 569"/>
              <a:gd name="T17" fmla="*/ 282 h 437"/>
              <a:gd name="T18" fmla="*/ 131 w 569"/>
              <a:gd name="T19" fmla="*/ 286 h 437"/>
              <a:gd name="T20" fmla="*/ 131 w 569"/>
              <a:gd name="T21" fmla="*/ 291 h 437"/>
              <a:gd name="T22" fmla="*/ 131 w 569"/>
              <a:gd name="T23" fmla="*/ 437 h 437"/>
              <a:gd name="T24" fmla="*/ 283 w 569"/>
              <a:gd name="T25" fmla="*/ 437 h 437"/>
              <a:gd name="T26" fmla="*/ 267 w 569"/>
              <a:gd name="T27" fmla="*/ 382 h 437"/>
              <a:gd name="T28" fmla="*/ 353 w 569"/>
              <a:gd name="T29" fmla="*/ 300 h 437"/>
              <a:gd name="T30" fmla="*/ 438 w 569"/>
              <a:gd name="T31" fmla="*/ 382 h 437"/>
              <a:gd name="T32" fmla="*/ 423 w 569"/>
              <a:gd name="T33" fmla="*/ 437 h 437"/>
              <a:gd name="T34" fmla="*/ 567 w 569"/>
              <a:gd name="T35" fmla="*/ 437 h 437"/>
              <a:gd name="T36" fmla="*/ 567 w 569"/>
              <a:gd name="T37" fmla="*/ 295 h 437"/>
              <a:gd name="T38" fmla="*/ 567 w 569"/>
              <a:gd name="T39" fmla="*/ 162 h 437"/>
              <a:gd name="T40" fmla="*/ 567 w 569"/>
              <a:gd name="T41" fmla="*/ 158 h 437"/>
              <a:gd name="T42" fmla="*/ 567 w 569"/>
              <a:gd name="T43" fmla="*/ 1 h 437"/>
              <a:gd name="T44" fmla="*/ 397 w 569"/>
              <a:gd name="T45" fmla="*/ 1 h 437"/>
              <a:gd name="T46" fmla="*/ 397 w 569"/>
              <a:gd name="T47" fmla="*/ 1 h 437"/>
              <a:gd name="T48" fmla="*/ 215 w 569"/>
              <a:gd name="T49" fmla="*/ 1 h 437"/>
              <a:gd name="T50" fmla="*/ 202 w 569"/>
              <a:gd name="T51" fmla="*/ 0 h 437"/>
              <a:gd name="T52" fmla="*/ 202 w 569"/>
              <a:gd name="T53" fmla="*/ 1 h 437"/>
              <a:gd name="T54" fmla="*/ 142 w 569"/>
              <a:gd name="T55" fmla="*/ 1 h 437"/>
              <a:gd name="T56" fmla="*/ 131 w 569"/>
              <a:gd name="T57" fmla="*/ 1 h 437"/>
              <a:gd name="T58" fmla="*/ 131 w 569"/>
              <a:gd name="T59" fmla="*/ 151 h 437"/>
              <a:gd name="T60" fmla="*/ 131 w 569"/>
              <a:gd name="T61" fmla="*/ 152 h 437"/>
              <a:gd name="T62" fmla="*/ 132 w 569"/>
              <a:gd name="T63" fmla="*/ 169 h 437"/>
              <a:gd name="T64" fmla="*/ 128 w 569"/>
              <a:gd name="T65" fmla="*/ 169 h 437"/>
              <a:gd name="T66" fmla="*/ 108 w 569"/>
              <a:gd name="T67" fmla="*/ 194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69" h="437">
                <a:moveTo>
                  <a:pt x="108" y="194"/>
                </a:moveTo>
                <a:cubicBezTo>
                  <a:pt x="95" y="202"/>
                  <a:pt x="79" y="203"/>
                  <a:pt x="63" y="195"/>
                </a:cubicBezTo>
                <a:cubicBezTo>
                  <a:pt x="50" y="188"/>
                  <a:pt x="33" y="182"/>
                  <a:pt x="28" y="182"/>
                </a:cubicBezTo>
                <a:cubicBezTo>
                  <a:pt x="13" y="182"/>
                  <a:pt x="0" y="199"/>
                  <a:pt x="0" y="219"/>
                </a:cubicBezTo>
                <a:cubicBezTo>
                  <a:pt x="0" y="239"/>
                  <a:pt x="13" y="255"/>
                  <a:pt x="28" y="255"/>
                </a:cubicBezTo>
                <a:cubicBezTo>
                  <a:pt x="33" y="255"/>
                  <a:pt x="50" y="249"/>
                  <a:pt x="63" y="243"/>
                </a:cubicBezTo>
                <a:cubicBezTo>
                  <a:pt x="79" y="235"/>
                  <a:pt x="95" y="235"/>
                  <a:pt x="108" y="243"/>
                </a:cubicBezTo>
                <a:cubicBezTo>
                  <a:pt x="121" y="250"/>
                  <a:pt x="129" y="263"/>
                  <a:pt x="131" y="279"/>
                </a:cubicBezTo>
                <a:cubicBezTo>
                  <a:pt x="131" y="282"/>
                  <a:pt x="131" y="282"/>
                  <a:pt x="131" y="282"/>
                </a:cubicBezTo>
                <a:cubicBezTo>
                  <a:pt x="131" y="286"/>
                  <a:pt x="131" y="286"/>
                  <a:pt x="131" y="286"/>
                </a:cubicBezTo>
                <a:cubicBezTo>
                  <a:pt x="131" y="291"/>
                  <a:pt x="131" y="291"/>
                  <a:pt x="131" y="291"/>
                </a:cubicBezTo>
                <a:cubicBezTo>
                  <a:pt x="131" y="437"/>
                  <a:pt x="131" y="437"/>
                  <a:pt x="131" y="437"/>
                </a:cubicBezTo>
                <a:cubicBezTo>
                  <a:pt x="283" y="437"/>
                  <a:pt x="283" y="437"/>
                  <a:pt x="283" y="437"/>
                </a:cubicBezTo>
                <a:cubicBezTo>
                  <a:pt x="277" y="424"/>
                  <a:pt x="267" y="400"/>
                  <a:pt x="267" y="382"/>
                </a:cubicBezTo>
                <a:cubicBezTo>
                  <a:pt x="267" y="337"/>
                  <a:pt x="306" y="300"/>
                  <a:pt x="353" y="300"/>
                </a:cubicBezTo>
                <a:cubicBezTo>
                  <a:pt x="400" y="300"/>
                  <a:pt x="438" y="337"/>
                  <a:pt x="438" y="382"/>
                </a:cubicBezTo>
                <a:cubicBezTo>
                  <a:pt x="438" y="400"/>
                  <a:pt x="429" y="424"/>
                  <a:pt x="423" y="437"/>
                </a:cubicBezTo>
                <a:cubicBezTo>
                  <a:pt x="567" y="437"/>
                  <a:pt x="567" y="437"/>
                  <a:pt x="567" y="437"/>
                </a:cubicBezTo>
                <a:cubicBezTo>
                  <a:pt x="567" y="295"/>
                  <a:pt x="567" y="295"/>
                  <a:pt x="567" y="295"/>
                </a:cubicBezTo>
                <a:cubicBezTo>
                  <a:pt x="567" y="294"/>
                  <a:pt x="569" y="184"/>
                  <a:pt x="567" y="162"/>
                </a:cubicBezTo>
                <a:cubicBezTo>
                  <a:pt x="567" y="160"/>
                  <a:pt x="567" y="159"/>
                  <a:pt x="567" y="158"/>
                </a:cubicBezTo>
                <a:cubicBezTo>
                  <a:pt x="567" y="1"/>
                  <a:pt x="567" y="1"/>
                  <a:pt x="567" y="1"/>
                </a:cubicBezTo>
                <a:cubicBezTo>
                  <a:pt x="397" y="1"/>
                  <a:pt x="397" y="1"/>
                  <a:pt x="397" y="1"/>
                </a:cubicBezTo>
                <a:cubicBezTo>
                  <a:pt x="397" y="1"/>
                  <a:pt x="397" y="1"/>
                  <a:pt x="397" y="1"/>
                </a:cubicBezTo>
                <a:cubicBezTo>
                  <a:pt x="215" y="1"/>
                  <a:pt x="215" y="1"/>
                  <a:pt x="215" y="1"/>
                </a:cubicBezTo>
                <a:cubicBezTo>
                  <a:pt x="210" y="1"/>
                  <a:pt x="206" y="1"/>
                  <a:pt x="202" y="0"/>
                </a:cubicBezTo>
                <a:cubicBezTo>
                  <a:pt x="202" y="1"/>
                  <a:pt x="202" y="1"/>
                  <a:pt x="202" y="1"/>
                </a:cubicBezTo>
                <a:cubicBezTo>
                  <a:pt x="142" y="1"/>
                  <a:pt x="142" y="1"/>
                  <a:pt x="142" y="1"/>
                </a:cubicBezTo>
                <a:cubicBezTo>
                  <a:pt x="141" y="1"/>
                  <a:pt x="137" y="1"/>
                  <a:pt x="131" y="1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31" y="152"/>
                  <a:pt x="131" y="152"/>
                  <a:pt x="131" y="152"/>
                </a:cubicBezTo>
                <a:cubicBezTo>
                  <a:pt x="132" y="169"/>
                  <a:pt x="132" y="169"/>
                  <a:pt x="132" y="169"/>
                </a:cubicBezTo>
                <a:cubicBezTo>
                  <a:pt x="128" y="169"/>
                  <a:pt x="128" y="169"/>
                  <a:pt x="128" y="169"/>
                </a:cubicBezTo>
                <a:cubicBezTo>
                  <a:pt x="125" y="180"/>
                  <a:pt x="118" y="189"/>
                  <a:pt x="108" y="194"/>
                </a:cubicBezTo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 rot="5400000">
            <a:off x="1134678" y="590540"/>
            <a:ext cx="1403998" cy="2067237"/>
          </a:xfrm>
          <a:custGeom>
            <a:avLst/>
            <a:gdLst>
              <a:gd name="T0" fmla="*/ 194 w 436"/>
              <a:gd name="T1" fmla="*/ 459 h 568"/>
              <a:gd name="T2" fmla="*/ 194 w 436"/>
              <a:gd name="T3" fmla="*/ 505 h 568"/>
              <a:gd name="T4" fmla="*/ 181 w 436"/>
              <a:gd name="T5" fmla="*/ 539 h 568"/>
              <a:gd name="T6" fmla="*/ 218 w 436"/>
              <a:gd name="T7" fmla="*/ 568 h 568"/>
              <a:gd name="T8" fmla="*/ 255 w 436"/>
              <a:gd name="T9" fmla="*/ 539 h 568"/>
              <a:gd name="T10" fmla="*/ 242 w 436"/>
              <a:gd name="T11" fmla="*/ 505 h 568"/>
              <a:gd name="T12" fmla="*/ 242 w 436"/>
              <a:gd name="T13" fmla="*/ 459 h 568"/>
              <a:gd name="T14" fmla="*/ 279 w 436"/>
              <a:gd name="T15" fmla="*/ 437 h 568"/>
              <a:gd name="T16" fmla="*/ 281 w 436"/>
              <a:gd name="T17" fmla="*/ 437 h 568"/>
              <a:gd name="T18" fmla="*/ 285 w 436"/>
              <a:gd name="T19" fmla="*/ 437 h 568"/>
              <a:gd name="T20" fmla="*/ 290 w 436"/>
              <a:gd name="T21" fmla="*/ 436 h 568"/>
              <a:gd name="T22" fmla="*/ 436 w 436"/>
              <a:gd name="T23" fmla="*/ 436 h 568"/>
              <a:gd name="T24" fmla="*/ 436 w 436"/>
              <a:gd name="T25" fmla="*/ 285 h 568"/>
              <a:gd name="T26" fmla="*/ 381 w 436"/>
              <a:gd name="T27" fmla="*/ 301 h 568"/>
              <a:gd name="T28" fmla="*/ 300 w 436"/>
              <a:gd name="T29" fmla="*/ 215 h 568"/>
              <a:gd name="T30" fmla="*/ 381 w 436"/>
              <a:gd name="T31" fmla="*/ 129 h 568"/>
              <a:gd name="T32" fmla="*/ 436 w 436"/>
              <a:gd name="T33" fmla="*/ 145 h 568"/>
              <a:gd name="T34" fmla="*/ 436 w 436"/>
              <a:gd name="T35" fmla="*/ 0 h 568"/>
              <a:gd name="T36" fmla="*/ 294 w 436"/>
              <a:gd name="T37" fmla="*/ 0 h 568"/>
              <a:gd name="T38" fmla="*/ 201 w 436"/>
              <a:gd name="T39" fmla="*/ 0 h 568"/>
              <a:gd name="T40" fmla="*/ 161 w 436"/>
              <a:gd name="T41" fmla="*/ 0 h 568"/>
              <a:gd name="T42" fmla="*/ 157 w 436"/>
              <a:gd name="T43" fmla="*/ 0 h 568"/>
              <a:gd name="T44" fmla="*/ 0 w 436"/>
              <a:gd name="T45" fmla="*/ 0 h 568"/>
              <a:gd name="T46" fmla="*/ 0 w 436"/>
              <a:gd name="T47" fmla="*/ 161 h 568"/>
              <a:gd name="T48" fmla="*/ 0 w 436"/>
              <a:gd name="T49" fmla="*/ 353 h 568"/>
              <a:gd name="T50" fmla="*/ 0 w 436"/>
              <a:gd name="T51" fmla="*/ 366 h 568"/>
              <a:gd name="T52" fmla="*/ 0 w 436"/>
              <a:gd name="T53" fmla="*/ 366 h 568"/>
              <a:gd name="T54" fmla="*/ 0 w 436"/>
              <a:gd name="T55" fmla="*/ 426 h 568"/>
              <a:gd name="T56" fmla="*/ 0 w 436"/>
              <a:gd name="T57" fmla="*/ 436 h 568"/>
              <a:gd name="T58" fmla="*/ 150 w 436"/>
              <a:gd name="T59" fmla="*/ 437 h 568"/>
              <a:gd name="T60" fmla="*/ 151 w 436"/>
              <a:gd name="T61" fmla="*/ 437 h 568"/>
              <a:gd name="T62" fmla="*/ 168 w 436"/>
              <a:gd name="T63" fmla="*/ 436 h 568"/>
              <a:gd name="T64" fmla="*/ 168 w 436"/>
              <a:gd name="T65" fmla="*/ 439 h 568"/>
              <a:gd name="T66" fmla="*/ 194 w 436"/>
              <a:gd name="T67" fmla="*/ 459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36" h="568">
                <a:moveTo>
                  <a:pt x="194" y="459"/>
                </a:moveTo>
                <a:cubicBezTo>
                  <a:pt x="202" y="473"/>
                  <a:pt x="202" y="489"/>
                  <a:pt x="194" y="505"/>
                </a:cubicBezTo>
                <a:cubicBezTo>
                  <a:pt x="187" y="518"/>
                  <a:pt x="181" y="534"/>
                  <a:pt x="181" y="539"/>
                </a:cubicBezTo>
                <a:cubicBezTo>
                  <a:pt x="181" y="555"/>
                  <a:pt x="198" y="568"/>
                  <a:pt x="218" y="568"/>
                </a:cubicBezTo>
                <a:cubicBezTo>
                  <a:pt x="238" y="568"/>
                  <a:pt x="255" y="555"/>
                  <a:pt x="255" y="539"/>
                </a:cubicBezTo>
                <a:cubicBezTo>
                  <a:pt x="255" y="534"/>
                  <a:pt x="249" y="518"/>
                  <a:pt x="242" y="505"/>
                </a:cubicBezTo>
                <a:cubicBezTo>
                  <a:pt x="234" y="489"/>
                  <a:pt x="234" y="473"/>
                  <a:pt x="242" y="459"/>
                </a:cubicBezTo>
                <a:cubicBezTo>
                  <a:pt x="249" y="447"/>
                  <a:pt x="262" y="439"/>
                  <a:pt x="279" y="437"/>
                </a:cubicBezTo>
                <a:cubicBezTo>
                  <a:pt x="281" y="437"/>
                  <a:pt x="281" y="437"/>
                  <a:pt x="281" y="437"/>
                </a:cubicBezTo>
                <a:cubicBezTo>
                  <a:pt x="285" y="437"/>
                  <a:pt x="285" y="437"/>
                  <a:pt x="285" y="437"/>
                </a:cubicBezTo>
                <a:cubicBezTo>
                  <a:pt x="290" y="436"/>
                  <a:pt x="290" y="436"/>
                  <a:pt x="290" y="436"/>
                </a:cubicBezTo>
                <a:cubicBezTo>
                  <a:pt x="436" y="436"/>
                  <a:pt x="436" y="436"/>
                  <a:pt x="436" y="436"/>
                </a:cubicBezTo>
                <a:cubicBezTo>
                  <a:pt x="436" y="285"/>
                  <a:pt x="436" y="285"/>
                  <a:pt x="436" y="285"/>
                </a:cubicBezTo>
                <a:cubicBezTo>
                  <a:pt x="423" y="291"/>
                  <a:pt x="399" y="301"/>
                  <a:pt x="381" y="301"/>
                </a:cubicBezTo>
                <a:cubicBezTo>
                  <a:pt x="336" y="301"/>
                  <a:pt x="300" y="262"/>
                  <a:pt x="300" y="215"/>
                </a:cubicBezTo>
                <a:cubicBezTo>
                  <a:pt x="300" y="168"/>
                  <a:pt x="336" y="129"/>
                  <a:pt x="381" y="129"/>
                </a:cubicBezTo>
                <a:cubicBezTo>
                  <a:pt x="399" y="129"/>
                  <a:pt x="423" y="139"/>
                  <a:pt x="436" y="145"/>
                </a:cubicBezTo>
                <a:cubicBezTo>
                  <a:pt x="436" y="0"/>
                  <a:pt x="436" y="0"/>
                  <a:pt x="436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294" y="0"/>
                  <a:pt x="242" y="0"/>
                  <a:pt x="201" y="0"/>
                </a:cubicBezTo>
                <a:cubicBezTo>
                  <a:pt x="176" y="0"/>
                  <a:pt x="165" y="0"/>
                  <a:pt x="161" y="0"/>
                </a:cubicBezTo>
                <a:cubicBezTo>
                  <a:pt x="160" y="0"/>
                  <a:pt x="159" y="0"/>
                  <a:pt x="15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58"/>
                  <a:pt x="0" y="362"/>
                  <a:pt x="0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7"/>
                  <a:pt x="0" y="431"/>
                  <a:pt x="0" y="436"/>
                </a:cubicBezTo>
                <a:cubicBezTo>
                  <a:pt x="150" y="437"/>
                  <a:pt x="150" y="437"/>
                  <a:pt x="150" y="437"/>
                </a:cubicBezTo>
                <a:cubicBezTo>
                  <a:pt x="151" y="437"/>
                  <a:pt x="151" y="437"/>
                  <a:pt x="151" y="437"/>
                </a:cubicBezTo>
                <a:cubicBezTo>
                  <a:pt x="168" y="436"/>
                  <a:pt x="168" y="436"/>
                  <a:pt x="168" y="436"/>
                </a:cubicBezTo>
                <a:cubicBezTo>
                  <a:pt x="168" y="439"/>
                  <a:pt x="168" y="439"/>
                  <a:pt x="168" y="439"/>
                </a:cubicBezTo>
                <a:cubicBezTo>
                  <a:pt x="179" y="443"/>
                  <a:pt x="188" y="450"/>
                  <a:pt x="194" y="459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ysClr val="window" lastClr="FFFFFF">
                  <a:lumMod val="95000"/>
                </a:sysClr>
              </a:gs>
            </a:gsLst>
            <a:lin ang="15000000" scaled="0"/>
          </a:gradFill>
          <a:ln w="254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74333" y="924055"/>
            <a:ext cx="81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2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002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74333" y="2457344"/>
            <a:ext cx="81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74333" y="3904615"/>
            <a:ext cx="81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25906" y="5362320"/>
            <a:ext cx="81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7864" y="1455167"/>
            <a:ext cx="5145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479"/>
              </a:spcBef>
              <a:buFont typeface="Wingdings" panose="05000000000000000000" pitchFamily="2" charset="2"/>
              <a:buChar char="Ø"/>
            </a:pPr>
            <a:r>
              <a:rPr lang="zh-TW" altLang="en-US" sz="2400" b="1" spc="-1" dirty="0">
                <a:solidFill>
                  <a:srgbClr val="002A40"/>
                </a:solidFill>
                <a:latin typeface="標楷體" pitchFamily="65" charset="-120"/>
                <a:ea typeface="標楷體" pitchFamily="65" charset="-120"/>
              </a:rPr>
              <a:t>區塊鏈 </a:t>
            </a:r>
            <a:r>
              <a:rPr lang="en-US" altLang="zh-TW" sz="2400" b="1" spc="-1" dirty="0" err="1">
                <a:solidFill>
                  <a:srgbClr val="002A40"/>
                </a:solidFill>
                <a:latin typeface="標楷體" pitchFamily="65" charset="-120"/>
                <a:ea typeface="標楷體" pitchFamily="65" charset="-120"/>
              </a:rPr>
              <a:t>DApp</a:t>
            </a:r>
            <a:r>
              <a:rPr lang="en-US" altLang="zh-TW" sz="2400" b="1" spc="-1" dirty="0">
                <a:solidFill>
                  <a:srgbClr val="002A4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400" b="1" spc="-1" dirty="0">
                <a:solidFill>
                  <a:srgbClr val="002A40"/>
                </a:solidFill>
                <a:latin typeface="標楷體" pitchFamily="65" charset="-120"/>
                <a:ea typeface="標楷體" pitchFamily="65" charset="-120"/>
              </a:rPr>
              <a:t>資料輸入需額外驗證</a:t>
            </a:r>
            <a:endParaRPr lang="en-US" altLang="zh-TW" sz="2400" b="1" spc="-1" dirty="0">
              <a:solidFill>
                <a:srgbClr val="002A4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17259" y="2446653"/>
            <a:ext cx="4572000" cy="1205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ts val="479"/>
              </a:spcBef>
              <a:buFont typeface="Wingdings" panose="05000000000000000000" pitchFamily="2" charset="2"/>
              <a:buChar char="Ø"/>
            </a:pPr>
            <a:r>
              <a:rPr lang="zh-TW" altLang="en-US" sz="2400" b="1" spc="-1" dirty="0">
                <a:solidFill>
                  <a:srgbClr val="18478F"/>
                </a:solidFill>
                <a:latin typeface="標楷體" pitchFamily="65" charset="-120"/>
                <a:ea typeface="標楷體" pitchFamily="65" charset="-120"/>
              </a:rPr>
              <a:t>聯盟區塊鏈節點安全性</a:t>
            </a:r>
            <a:endParaRPr lang="en-US" altLang="zh-TW" sz="2400" b="1" spc="-1" dirty="0">
              <a:solidFill>
                <a:srgbClr val="18478F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zh-TW" altLang="en-US" sz="2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節點數量</a:t>
            </a:r>
            <a:endParaRPr lang="en-US" altLang="zh-TW" sz="20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zh-TW" altLang="en-US" sz="2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驗證節點數量、安全強度</a:t>
            </a:r>
            <a:endParaRPr lang="en-US" altLang="zh-TW" sz="20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47864" y="3839549"/>
            <a:ext cx="4572000" cy="1205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479"/>
              </a:spcBef>
              <a:buFont typeface="Wingdings" panose="05000000000000000000" pitchFamily="2" charset="2"/>
              <a:buChar char="Ø"/>
            </a:pPr>
            <a:r>
              <a:rPr lang="zh-TW" altLang="en-US" sz="2400" b="1" spc="-1" dirty="0">
                <a:solidFill>
                  <a:srgbClr val="002A40"/>
                </a:solidFill>
                <a:latin typeface="標楷體" pitchFamily="65" charset="-120"/>
                <a:ea typeface="標楷體" pitchFamily="65" charset="-120"/>
              </a:rPr>
              <a:t>區塊鏈私鑰議題</a:t>
            </a:r>
            <a:endParaRPr lang="en-US" altLang="zh-TW" sz="2400" b="1" spc="-1" dirty="0">
              <a:solidFill>
                <a:srgbClr val="002A40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zh-TW" altLang="en-US" sz="2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儲存</a:t>
            </a:r>
            <a:endParaRPr lang="en-US" altLang="zh-TW" sz="20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zh-TW" altLang="en-US" sz="2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遺失</a:t>
            </a:r>
            <a:endParaRPr lang="en-US" altLang="zh-TW" sz="20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347864" y="5085184"/>
            <a:ext cx="4572000" cy="15773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479"/>
              </a:spcBef>
              <a:buFont typeface="Wingdings" panose="05000000000000000000" pitchFamily="2" charset="2"/>
              <a:buChar char="Ø"/>
            </a:pPr>
            <a:r>
              <a:rPr lang="zh-TW" altLang="en-US" sz="2400" b="1" spc="-1" dirty="0">
                <a:solidFill>
                  <a:srgbClr val="18478F"/>
                </a:solidFill>
                <a:latin typeface="標楷體" pitchFamily="65" charset="-120"/>
                <a:ea typeface="標楷體" pitchFamily="65" charset="-120"/>
              </a:rPr>
              <a:t>區塊鏈資料儲存、隱私議題</a:t>
            </a:r>
            <a:endParaRPr lang="en-US" altLang="zh-TW" sz="2400" b="1" spc="-1" dirty="0">
              <a:solidFill>
                <a:srgbClr val="18478F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zh-TW" altLang="en-US" sz="2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智慧合約內容公開</a:t>
            </a:r>
            <a:endParaRPr lang="en-US" altLang="zh-TW" sz="20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zh-TW" altLang="en-US" sz="2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資料加密、儲存方式</a:t>
            </a:r>
            <a:endParaRPr lang="en-US" altLang="zh-TW" sz="20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en-US" altLang="zh-TW" sz="2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GDPR </a:t>
            </a:r>
            <a:r>
              <a:rPr lang="zh-TW" altLang="en-US" sz="2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可刪除權</a:t>
            </a: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782172" y="4165197"/>
            <a:ext cx="623098" cy="62309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32763" y="5915468"/>
            <a:ext cx="359390" cy="44232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48" y="5725487"/>
            <a:ext cx="514282" cy="514282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537" y="2595346"/>
            <a:ext cx="1068451" cy="716418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739" y="1254381"/>
            <a:ext cx="473538" cy="645734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5639" y="1509660"/>
            <a:ext cx="426757" cy="445047"/>
          </a:xfrm>
          <a:prstGeom prst="rect">
            <a:avLst/>
          </a:prstGeom>
        </p:spPr>
      </p:pic>
      <p:sp>
        <p:nvSpPr>
          <p:cNvPr id="21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7010400" y="6572675"/>
            <a:ext cx="2133600" cy="365125"/>
          </a:xfrm>
        </p:spPr>
        <p:txBody>
          <a:bodyPr/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570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29" grpId="0"/>
      <p:bldP spid="30" grpId="0"/>
      <p:bldP spid="31" grpId="0"/>
      <p:bldP spid="32" grpId="0"/>
      <p:bldP spid="2" grpId="0"/>
      <p:bldP spid="38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28237" y="2852936"/>
            <a:ext cx="9036496" cy="4897016"/>
          </a:xfrm>
        </p:spPr>
        <p:txBody>
          <a:bodyPr/>
          <a:lstStyle/>
          <a:p>
            <a:pPr algn="ctr" rtl="0">
              <a:spcBef>
                <a:spcPts val="479"/>
              </a:spcBef>
            </a:pPr>
            <a:r>
              <a:rPr lang="zh-TW" altLang="en-US" sz="4800" kern="1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區塊鏈應用實例介紹</a:t>
            </a:r>
            <a:endParaRPr lang="en-US" altLang="zh-TW" sz="4800" kern="12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spcBef>
                <a:spcPts val="479"/>
              </a:spcBef>
              <a:buNone/>
            </a:pPr>
            <a:r>
              <a:rPr lang="en-US" altLang="zh-TW" sz="48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48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具隱私保護之證書檢測平台為例</a:t>
            </a:r>
            <a:endParaRPr lang="en-US" altLang="zh-TW" sz="4800" kern="12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7010400" y="6572675"/>
            <a:ext cx="2133600" cy="365125"/>
          </a:xfrm>
        </p:spPr>
        <p:txBody>
          <a:bodyPr/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593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圖片 170"/>
          <p:cNvPicPr/>
          <p:nvPr/>
        </p:nvPicPr>
        <p:blipFill>
          <a:blip r:embed="rId2"/>
          <a:stretch/>
        </p:blipFill>
        <p:spPr>
          <a:xfrm>
            <a:off x="107504" y="1412776"/>
            <a:ext cx="8915040" cy="5013000"/>
          </a:xfrm>
          <a:prstGeom prst="rect">
            <a:avLst/>
          </a:prstGeom>
          <a:ln>
            <a:noFill/>
          </a:ln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0224" y="2332"/>
            <a:ext cx="8229600" cy="114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動機</a:t>
            </a:r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70913" y="6577332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42249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圖片 171"/>
          <p:cNvPicPr/>
          <p:nvPr/>
        </p:nvPicPr>
        <p:blipFill>
          <a:blip r:embed="rId3"/>
          <a:srcRect l="8908" t="13980" r="1734"/>
          <a:stretch/>
        </p:blipFill>
        <p:spPr>
          <a:xfrm>
            <a:off x="105840" y="1280160"/>
            <a:ext cx="8852760" cy="4791960"/>
          </a:xfrm>
          <a:prstGeom prst="rect">
            <a:avLst/>
          </a:prstGeom>
          <a:ln>
            <a:noFill/>
          </a:ln>
        </p:spPr>
      </p:pic>
      <p:sp>
        <p:nvSpPr>
          <p:cNvPr id="3" name="投影片編號版面配置區 2"/>
          <p:cNvSpPr txBox="1">
            <a:spLocks/>
          </p:cNvSpPr>
          <p:nvPr/>
        </p:nvSpPr>
        <p:spPr>
          <a:xfrm>
            <a:off x="8570913" y="6516938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90410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"/>
          <p:cNvGrpSpPr/>
          <p:nvPr/>
        </p:nvGrpSpPr>
        <p:grpSpPr>
          <a:xfrm>
            <a:off x="840600" y="385200"/>
            <a:ext cx="7350480" cy="6189480"/>
            <a:chOff x="840600" y="385200"/>
            <a:chExt cx="7350480" cy="6189480"/>
          </a:xfrm>
        </p:grpSpPr>
        <p:grpSp>
          <p:nvGrpSpPr>
            <p:cNvPr id="174" name="Group 2"/>
            <p:cNvGrpSpPr/>
            <p:nvPr/>
          </p:nvGrpSpPr>
          <p:grpSpPr>
            <a:xfrm>
              <a:off x="840600" y="1182240"/>
              <a:ext cx="7350480" cy="5392440"/>
              <a:chOff x="840600" y="1182240"/>
              <a:chExt cx="7350480" cy="5392440"/>
            </a:xfrm>
          </p:grpSpPr>
          <p:pic>
            <p:nvPicPr>
              <p:cNvPr id="175" name="圖片 5"/>
              <p:cNvPicPr/>
              <p:nvPr/>
            </p:nvPicPr>
            <p:blipFill>
              <a:blip r:embed="rId3"/>
              <a:srcRect l="20913" t="58313" r="40260"/>
              <a:stretch/>
            </p:blipFill>
            <p:spPr>
              <a:xfrm>
                <a:off x="842400" y="2138760"/>
                <a:ext cx="7348680" cy="4435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6" name="圖片 5"/>
              <p:cNvPicPr/>
              <p:nvPr/>
            </p:nvPicPr>
            <p:blipFill>
              <a:blip r:embed="rId3"/>
              <a:srcRect l="20913" t="11930" r="40260" b="78593"/>
              <a:stretch/>
            </p:blipFill>
            <p:spPr>
              <a:xfrm>
                <a:off x="840600" y="1182240"/>
                <a:ext cx="7348680" cy="100044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77" name="圖片 176"/>
            <p:cNvPicPr/>
            <p:nvPr/>
          </p:nvPicPr>
          <p:blipFill>
            <a:blip r:embed="rId4"/>
            <a:srcRect l="8790" t="14509" r="70167" b="69445"/>
            <a:stretch/>
          </p:blipFill>
          <p:spPr>
            <a:xfrm>
              <a:off x="918000" y="385200"/>
              <a:ext cx="1917360" cy="820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70913" y="6586712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51554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圖片 4"/>
          <p:cNvPicPr/>
          <p:nvPr/>
        </p:nvPicPr>
        <p:blipFill>
          <a:blip r:embed="rId3"/>
          <a:srcRect l="7419" t="11332" r="33125"/>
          <a:stretch/>
        </p:blipFill>
        <p:spPr>
          <a:xfrm>
            <a:off x="1393920" y="761400"/>
            <a:ext cx="6162120" cy="5743440"/>
          </a:xfrm>
          <a:prstGeom prst="rect">
            <a:avLst/>
          </a:prstGeom>
          <a:ln>
            <a:noFill/>
          </a:ln>
        </p:spPr>
      </p:pic>
      <p:sp>
        <p:nvSpPr>
          <p:cNvPr id="3" name="投影片編號版面配置區 2"/>
          <p:cNvSpPr txBox="1">
            <a:spLocks/>
          </p:cNvSpPr>
          <p:nvPr/>
        </p:nvSpPr>
        <p:spPr>
          <a:xfrm>
            <a:off x="8570913" y="6592267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2118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圖片 178"/>
          <p:cNvPicPr/>
          <p:nvPr/>
        </p:nvPicPr>
        <p:blipFill>
          <a:blip r:embed="rId2"/>
          <a:srcRect l="18577" t="14232" r="10108" b="15815"/>
          <a:stretch/>
        </p:blipFill>
        <p:spPr>
          <a:xfrm>
            <a:off x="109800" y="1124744"/>
            <a:ext cx="8944920" cy="5328976"/>
          </a:xfrm>
          <a:prstGeom prst="rect">
            <a:avLst/>
          </a:prstGeom>
          <a:ln>
            <a:noFill/>
          </a:ln>
        </p:spPr>
      </p:pic>
      <p:sp>
        <p:nvSpPr>
          <p:cNvPr id="3" name="投影片編號版面配置區 2"/>
          <p:cNvSpPr txBox="1">
            <a:spLocks/>
          </p:cNvSpPr>
          <p:nvPr/>
        </p:nvSpPr>
        <p:spPr>
          <a:xfrm>
            <a:off x="8570913" y="6592267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1147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latin typeface="Times New Roman" pitchFamily="18" charset="0"/>
                <a:ea typeface="標楷體" pitchFamily="65" charset="-120"/>
              </a:rPr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539552" y="1960984"/>
            <a:ext cx="8256191" cy="4897016"/>
          </a:xfrm>
        </p:spPr>
        <p:txBody>
          <a:bodyPr>
            <a:normAutofit/>
          </a:bodyPr>
          <a:lstStyle/>
          <a:p>
            <a:pPr marL="342900" indent="-342900" algn="l" rtl="0">
              <a:spcBef>
                <a:spcPts val="479"/>
              </a:spcBef>
              <a:buFont typeface="Arial" pitchFamily="34" charset="0"/>
              <a:buChar char="•"/>
            </a:pPr>
            <a:r>
              <a:rPr lang="zh-TW" altLang="en-US" sz="3200" kern="1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+mn-cs"/>
              </a:rPr>
              <a:t>區塊鏈概念與安全簡介</a:t>
            </a:r>
            <a:endParaRPr lang="en-US" altLang="zh-TW" sz="3200" kern="12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+mn-cs"/>
            </a:endParaRPr>
          </a:p>
          <a:p>
            <a:pPr>
              <a:spcBef>
                <a:spcPts val="479"/>
              </a:spcBef>
            </a:pPr>
            <a:r>
              <a:rPr lang="zh-TW" altLang="en-US" sz="3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具隱私保護之證書檢測平台介紹</a:t>
            </a:r>
          </a:p>
          <a:p>
            <a:pPr marL="342900" indent="-342900" algn="l" rtl="0">
              <a:spcBef>
                <a:spcPts val="479"/>
              </a:spcBef>
              <a:buFont typeface="Arial" pitchFamily="34" charset="0"/>
              <a:buChar char="•"/>
            </a:pPr>
            <a:r>
              <a:rPr lang="zh-TW" altLang="en-US" sz="3200" kern="1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+mn-cs"/>
              </a:rPr>
              <a:t>各國商業、政府區塊鏈應用案例</a:t>
            </a:r>
            <a:endParaRPr lang="en-US" altLang="zh-TW" sz="3200" kern="12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+mn-cs"/>
            </a:endParaRPr>
          </a:p>
          <a:p>
            <a:pPr marL="342900" indent="-342900" algn="l" rtl="0">
              <a:spcBef>
                <a:spcPts val="479"/>
              </a:spcBef>
              <a:buFont typeface="Arial" pitchFamily="34" charset="0"/>
              <a:buChar char="•"/>
            </a:pPr>
            <a:r>
              <a:rPr lang="zh-TW" altLang="en-US" sz="3200" kern="1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+mn-cs"/>
              </a:rPr>
              <a:t>附錄</a:t>
            </a:r>
            <a:endParaRPr lang="en-US" altLang="zh-TW" sz="3200" kern="12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+mn-cs"/>
            </a:endParaRPr>
          </a:p>
          <a:p>
            <a:pPr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en-US" altLang="zh-TW" sz="3000" kern="1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+mn-cs"/>
              </a:rPr>
              <a:t>I</a:t>
            </a:r>
            <a:r>
              <a:rPr lang="en-US" altLang="zh-TW" sz="3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3000" kern="1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+mn-cs"/>
              </a:rPr>
              <a:t>國網中心區塊鏈服務</a:t>
            </a:r>
            <a:endParaRPr lang="en-US" altLang="zh-TW" sz="3000" kern="12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+mn-cs"/>
            </a:endParaRPr>
          </a:p>
          <a:p>
            <a:pPr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en-US" altLang="zh-TW" sz="3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II.</a:t>
            </a:r>
            <a:r>
              <a:rPr lang="zh-TW" altLang="en-US" sz="30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比特幣交易驗證與挖礦原理</a:t>
            </a:r>
            <a:endParaRPr lang="en-US" altLang="zh-TW" sz="30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lvl="1" indent="-342900">
              <a:spcBef>
                <a:spcPts val="479"/>
              </a:spcBef>
              <a:buFont typeface="Arial" pitchFamily="34" charset="0"/>
              <a:buChar char="•"/>
            </a:pPr>
            <a:r>
              <a:rPr lang="en-US" altLang="zh-TW" sz="3000" kern="1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+mn-cs"/>
              </a:rPr>
              <a:t>III.</a:t>
            </a:r>
            <a:r>
              <a:rPr lang="zh-TW" altLang="en-US" sz="3000" kern="1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+mn-cs"/>
              </a:rPr>
              <a:t>知名開源區塊鏈比較表</a:t>
            </a:r>
          </a:p>
        </p:txBody>
      </p:sp>
    </p:spTree>
    <p:extLst>
      <p:ext uri="{BB962C8B-B14F-4D97-AF65-F5344CB8AC3E}">
        <p14:creationId xmlns:p14="http://schemas.microsoft.com/office/powerpoint/2010/main" val="4195117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755576" y="908720"/>
            <a:ext cx="7884000" cy="284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500" b="0" strike="noStrike" spc="-1" dirty="0" err="1">
                <a:solidFill>
                  <a:srgbClr val="D7000F"/>
                </a:solidFill>
                <a:latin typeface="Arial"/>
                <a:ea typeface="Arial"/>
              </a:rPr>
              <a:t>區塊鏈證書查核系統</a:t>
            </a:r>
            <a:endParaRPr lang="en-US" sz="4500" b="0" strike="noStrike" spc="-1" dirty="0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83568" y="4077072"/>
            <a:ext cx="7884000" cy="149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519"/>
              </a:spcBef>
            </a:pPr>
            <a:r>
              <a:rPr lang="en-US" sz="1800" b="0" strike="noStrike" spc="-1" dirty="0">
                <a:solidFill>
                  <a:srgbClr val="8B8B8B"/>
                </a:solidFill>
                <a:latin typeface="Arial"/>
                <a:ea typeface="Arial"/>
              </a:rPr>
              <a:t>本平台為國家高速網路與計算中心區塊鏈團隊所開發，為配合台中市政府「智慧校園」之推廣，以此畢業證書區塊鏈驗證系統，提供2018</a:t>
            </a:r>
            <a:r>
              <a:rPr lang="zh-TW" altLang="en-US" sz="1800" b="0" strike="noStrike" spc="-1" dirty="0">
                <a:solidFill>
                  <a:srgbClr val="8B8B8B"/>
                </a:solidFill>
                <a:latin typeface="Arial"/>
                <a:ea typeface="Arial"/>
              </a:rPr>
              <a:t>年度</a:t>
            </a:r>
            <a:r>
              <a:rPr lang="en-US" sz="1800" b="0" strike="noStrike" spc="-1" dirty="0" err="1">
                <a:solidFill>
                  <a:srgbClr val="8B8B8B"/>
                </a:solidFill>
                <a:latin typeface="Arial"/>
                <a:ea typeface="Arial"/>
              </a:rPr>
              <a:t>台中市</a:t>
            </a:r>
            <a:r>
              <a:rPr lang="zh-TW" altLang="en-US" sz="1800" b="0" strike="noStrike" spc="-1" dirty="0">
                <a:solidFill>
                  <a:srgbClr val="8B8B8B"/>
                </a:solidFill>
                <a:latin typeface="Arial"/>
                <a:ea typeface="Arial"/>
              </a:rPr>
              <a:t>選定之</a:t>
            </a:r>
            <a:r>
              <a:rPr lang="en-US" sz="1800" b="0" strike="noStrike" spc="-1" dirty="0" err="1">
                <a:solidFill>
                  <a:srgbClr val="8B8B8B"/>
                </a:solidFill>
                <a:latin typeface="Arial"/>
                <a:ea typeface="Arial"/>
              </a:rPr>
              <a:t>中、小學試用</a:t>
            </a:r>
            <a:r>
              <a:rPr lang="en-US" sz="1800" b="0" strike="noStrike" spc="-1" dirty="0">
                <a:solidFill>
                  <a:srgbClr val="8B8B8B"/>
                </a:solidFill>
                <a:latin typeface="Arial"/>
                <a:ea typeface="Arial"/>
              </a:rPr>
              <a:t>。			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" name="投影片編號版面配置區 2"/>
          <p:cNvSpPr txBox="1">
            <a:spLocks/>
          </p:cNvSpPr>
          <p:nvPr/>
        </p:nvSpPr>
        <p:spPr>
          <a:xfrm>
            <a:off x="8570913" y="6592267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54602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67544" y="44624"/>
            <a:ext cx="8229600" cy="1144588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區塊鏈證書查核系統</a:t>
            </a:r>
            <a:endParaRPr lang="zh-TW" altLang="en-US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317553" y="1199096"/>
            <a:ext cx="6054647" cy="48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9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Arial"/>
              </a:rPr>
              <a:t>Why Blockchain-based </a:t>
            </a:r>
            <a:r>
              <a:rPr lang="en-US" altLang="zh-TW" sz="2400" spc="-1" dirty="0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lang="en-US" sz="2400" spc="-1" dirty="0">
                <a:solidFill>
                  <a:srgbClr val="000000"/>
                </a:solidFill>
                <a:latin typeface="Arial"/>
                <a:ea typeface="Arial"/>
              </a:rPr>
              <a:t>ertificate Proof System?</a:t>
            </a:r>
            <a:endParaRPr lang="en-US" sz="24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latin typeface="Arial"/>
            </a:endParaRPr>
          </a:p>
          <a:p>
            <a:pPr marL="457200" indent="-37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pitchFamily="2" charset="2"/>
              <a:buChar char="u"/>
            </a:pPr>
            <a:r>
              <a:rPr lang="zh-TW" alt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安全性</a:t>
            </a:r>
            <a:endParaRPr lang="en-US" altLang="zh-TW" sz="2400" b="0" strike="noStrike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914400" lvl="1" indent="-378000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24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改良資料庫管理員議題</a:t>
            </a:r>
            <a:r>
              <a:rPr lang="en-US" altLang="zh-TW" sz="24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可更新</a:t>
            </a:r>
            <a:r>
              <a:rPr lang="en-US" altLang="zh-TW" sz="24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10</a:t>
            </a:r>
            <a:r>
              <a:rPr lang="zh-TW" altLang="en-US" sz="24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年前資料而不被發現</a:t>
            </a:r>
            <a:r>
              <a:rPr lang="en-US" altLang="zh-TW" sz="24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457200" indent="-37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pitchFamily="2" charset="2"/>
              <a:buChar char="u"/>
            </a:pPr>
            <a:r>
              <a:rPr lang="zh-TW" altLang="en-US" sz="24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可用性</a:t>
            </a:r>
            <a:endParaRPr lang="en-US" altLang="zh-TW" sz="24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marL="914400" lvl="1" indent="-378000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改良集中式資料庫可用性</a:t>
            </a:r>
            <a:r>
              <a:rPr lang="en-US" altLang="zh-TW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硬體故障等、小學校整併等</a:t>
            </a:r>
            <a:r>
              <a:rPr lang="en-US" altLang="zh-TW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457200" indent="-378000">
              <a:spcBef>
                <a:spcPts val="479"/>
              </a:spcBef>
              <a:buClr>
                <a:srgbClr val="000000"/>
              </a:buClr>
              <a:buFont typeface="Wingdings" pitchFamily="2" charset="2"/>
              <a:buChar char="u"/>
            </a:pPr>
            <a:r>
              <a:rPr lang="zh-TW" altLang="en-US" sz="2400" b="0" strike="noStrike" spc="-1" dirty="0">
                <a:latin typeface="標楷體" pitchFamily="65" charset="-120"/>
                <a:ea typeface="標楷體" pitchFamily="65" charset="-120"/>
              </a:rPr>
              <a:t>便利性</a:t>
            </a:r>
            <a:endParaRPr lang="en-US" altLang="zh-TW" sz="2400" b="0" strike="noStrike" spc="-1" dirty="0">
              <a:latin typeface="標楷體" pitchFamily="65" charset="-120"/>
              <a:ea typeface="標楷體" pitchFamily="65" charset="-120"/>
            </a:endParaRPr>
          </a:p>
          <a:p>
            <a:pPr marL="914400" lvl="1" indent="-378000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2400" b="0" strike="noStrike" spc="-1" dirty="0">
                <a:latin typeface="標楷體" pitchFamily="65" charset="-120"/>
                <a:ea typeface="標楷體" pitchFamily="65" charset="-120"/>
              </a:rPr>
              <a:t>無紙化</a:t>
            </a:r>
            <a:endParaRPr lang="en-US" altLang="zh-TW" sz="2400" b="0" strike="noStrike" spc="-1" dirty="0">
              <a:latin typeface="標楷體" pitchFamily="65" charset="-120"/>
              <a:ea typeface="標楷體" pitchFamily="65" charset="-120"/>
            </a:endParaRPr>
          </a:p>
          <a:p>
            <a:pPr marL="914400" lvl="1" indent="-378000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TW" sz="2400" spc="-1" dirty="0">
                <a:latin typeface="標楷體" pitchFamily="65" charset="-120"/>
                <a:ea typeface="標楷體" pitchFamily="65" charset="-120"/>
              </a:rPr>
              <a:t>QRCODE </a:t>
            </a:r>
            <a:r>
              <a:rPr lang="zh-TW" altLang="en-US" sz="2400" spc="-1" dirty="0">
                <a:latin typeface="標楷體" pitchFamily="65" charset="-120"/>
                <a:ea typeface="標楷體" pitchFamily="65" charset="-120"/>
              </a:rPr>
              <a:t>掃描查核證書合法性</a:t>
            </a:r>
            <a:endParaRPr lang="en-US" altLang="zh-TW" sz="2400" spc="-1" dirty="0">
              <a:latin typeface="標楷體" pitchFamily="65" charset="-120"/>
              <a:ea typeface="標楷體" pitchFamily="65" charset="-120"/>
            </a:endParaRPr>
          </a:p>
          <a:p>
            <a:pPr marL="914400" lvl="1" indent="-378000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altLang="zh-TW" sz="2400" b="0" strike="noStrike" spc="-1" dirty="0">
              <a:latin typeface="標楷體" pitchFamily="65" charset="-120"/>
              <a:ea typeface="標楷體" pitchFamily="65" charset="-120"/>
            </a:endParaRPr>
          </a:p>
          <a:p>
            <a:pPr marL="914400" lvl="1" indent="-378000">
              <a:spcBef>
                <a:spcPts val="479"/>
              </a:spcBef>
              <a:buClr>
                <a:srgbClr val="000000"/>
              </a:buClr>
              <a:buFont typeface="Wingdings" pitchFamily="2" charset="2"/>
              <a:buChar char="u"/>
            </a:pPr>
            <a:endParaRPr lang="en-US" sz="2400" spc="-1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>
          <a:xfrm>
            <a:off x="8570913" y="6592267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22</a:t>
            </a:r>
            <a:endParaRPr lang="zh-TW" altLang="en-US" dirty="0"/>
          </a:p>
        </p:txBody>
      </p:sp>
      <p:pic>
        <p:nvPicPr>
          <p:cNvPr id="6" name="圖片 1"/>
          <p:cNvPicPr/>
          <p:nvPr/>
        </p:nvPicPr>
        <p:blipFill>
          <a:blip r:embed="rId2"/>
          <a:stretch/>
        </p:blipFill>
        <p:spPr>
          <a:xfrm>
            <a:off x="6190544" y="2348880"/>
            <a:ext cx="2647440" cy="374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663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"/>
          <p:cNvGrpSpPr/>
          <p:nvPr/>
        </p:nvGrpSpPr>
        <p:grpSpPr>
          <a:xfrm>
            <a:off x="3105720" y="4846320"/>
            <a:ext cx="3934800" cy="1969200"/>
            <a:chOff x="3105720" y="4846320"/>
            <a:chExt cx="3934800" cy="1969200"/>
          </a:xfrm>
        </p:grpSpPr>
        <p:grpSp>
          <p:nvGrpSpPr>
            <p:cNvPr id="183" name="Group 2"/>
            <p:cNvGrpSpPr/>
            <p:nvPr/>
          </p:nvGrpSpPr>
          <p:grpSpPr>
            <a:xfrm>
              <a:off x="3105720" y="4846320"/>
              <a:ext cx="3934800" cy="1969200"/>
              <a:chOff x="3105720" y="4846320"/>
              <a:chExt cx="3934800" cy="1969200"/>
            </a:xfrm>
          </p:grpSpPr>
          <p:sp>
            <p:nvSpPr>
              <p:cNvPr id="184" name="CustomShape 3"/>
              <p:cNvSpPr/>
              <p:nvPr/>
            </p:nvSpPr>
            <p:spPr>
              <a:xfrm>
                <a:off x="3105720" y="4846320"/>
                <a:ext cx="3934800" cy="19692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930" y="7160"/>
                    </a:moveTo>
                    <a:cubicBezTo>
                      <a:pt x="1530" y="4490"/>
                      <a:pt x="3400" y="1970"/>
                      <a:pt x="5270" y="1970"/>
                    </a:cubicBezTo>
                    <a:cubicBezTo>
                      <a:pt x="5860" y="1950"/>
                      <a:pt x="6470" y="2210"/>
                      <a:pt x="6970" y="2600"/>
                    </a:cubicBezTo>
                    <a:cubicBezTo>
                      <a:pt x="7450" y="1390"/>
                      <a:pt x="8340" y="650"/>
                      <a:pt x="9340" y="650"/>
                    </a:cubicBezTo>
                    <a:cubicBezTo>
                      <a:pt x="10004" y="690"/>
                      <a:pt x="10710" y="1050"/>
                      <a:pt x="11210" y="1700"/>
                    </a:cubicBezTo>
                    <a:cubicBezTo>
                      <a:pt x="11570" y="630"/>
                      <a:pt x="12330" y="0"/>
                      <a:pt x="13150" y="0"/>
                    </a:cubicBezTo>
                    <a:cubicBezTo>
                      <a:pt x="13840" y="0"/>
                      <a:pt x="14470" y="460"/>
                      <a:pt x="14870" y="1160"/>
                    </a:cubicBezTo>
                    <a:cubicBezTo>
                      <a:pt x="15330" y="440"/>
                      <a:pt x="16020" y="0"/>
                      <a:pt x="16740" y="0"/>
                    </a:cubicBezTo>
                    <a:cubicBezTo>
                      <a:pt x="17910" y="0"/>
                      <a:pt x="18900" y="1130"/>
                      <a:pt x="19110" y="2710"/>
                    </a:cubicBezTo>
                    <a:cubicBezTo>
                      <a:pt x="20240" y="3150"/>
                      <a:pt x="21060" y="4580"/>
                      <a:pt x="21060" y="6220"/>
                    </a:cubicBezTo>
                    <a:cubicBezTo>
                      <a:pt x="21060" y="6720"/>
                      <a:pt x="21000" y="7200"/>
                      <a:pt x="20830" y="7660"/>
                    </a:cubicBezTo>
                    <a:cubicBezTo>
                      <a:pt x="21310" y="8460"/>
                      <a:pt x="21600" y="9450"/>
                      <a:pt x="21600" y="10460"/>
                    </a:cubicBezTo>
                    <a:cubicBezTo>
                      <a:pt x="21600" y="12750"/>
                      <a:pt x="20310" y="14680"/>
                      <a:pt x="18650" y="15010"/>
                    </a:cubicBezTo>
                    <a:cubicBezTo>
                      <a:pt x="18650" y="17200"/>
                      <a:pt x="17370" y="18920"/>
                      <a:pt x="15770" y="18920"/>
                    </a:cubicBezTo>
                    <a:cubicBezTo>
                      <a:pt x="15220" y="18920"/>
                      <a:pt x="14700" y="18710"/>
                      <a:pt x="14240" y="18310"/>
                    </a:cubicBezTo>
                    <a:cubicBezTo>
                      <a:pt x="13820" y="20240"/>
                      <a:pt x="12490" y="21600"/>
                      <a:pt x="11000" y="21600"/>
                    </a:cubicBezTo>
                    <a:cubicBezTo>
                      <a:pt x="9890" y="21600"/>
                      <a:pt x="8840" y="20790"/>
                      <a:pt x="8210" y="19510"/>
                    </a:cubicBezTo>
                    <a:cubicBezTo>
                      <a:pt x="7620" y="20000"/>
                      <a:pt x="7930" y="20290"/>
                      <a:pt x="6240" y="20290"/>
                    </a:cubicBezTo>
                    <a:cubicBezTo>
                      <a:pt x="4850" y="20290"/>
                      <a:pt x="3570" y="19280"/>
                      <a:pt x="2900" y="17640"/>
                    </a:cubicBezTo>
                    <a:cubicBezTo>
                      <a:pt x="1300" y="17600"/>
                      <a:pt x="480" y="16300"/>
                      <a:pt x="480" y="14660"/>
                    </a:cubicBezTo>
                    <a:cubicBezTo>
                      <a:pt x="480" y="13900"/>
                      <a:pt x="690" y="13210"/>
                      <a:pt x="1070" y="12640"/>
                    </a:cubicBezTo>
                    <a:cubicBezTo>
                      <a:pt x="380" y="12160"/>
                      <a:pt x="0" y="11210"/>
                      <a:pt x="0" y="10120"/>
                    </a:cubicBezTo>
                    <a:cubicBezTo>
                      <a:pt x="0" y="8590"/>
                      <a:pt x="840" y="7330"/>
                      <a:pt x="1930" y="7160"/>
                    </a:cubicBezTo>
                    <a:close/>
                    <a:moveTo>
                      <a:pt x="1930" y="7160"/>
                    </a:moveTo>
                    <a:cubicBezTo>
                      <a:pt x="1950" y="7410"/>
                      <a:pt x="2040" y="7690"/>
                      <a:pt x="2090" y="7920"/>
                    </a:cubicBezTo>
                    <a:moveTo>
                      <a:pt x="6970" y="2600"/>
                    </a:moveTo>
                    <a:cubicBezTo>
                      <a:pt x="7200" y="2790"/>
                      <a:pt x="7480" y="3050"/>
                      <a:pt x="7670" y="3310"/>
                    </a:cubicBezTo>
                    <a:moveTo>
                      <a:pt x="11210" y="1700"/>
                    </a:moveTo>
                    <a:cubicBezTo>
                      <a:pt x="11130" y="1910"/>
                      <a:pt x="11080" y="2160"/>
                      <a:pt x="11030" y="2400"/>
                    </a:cubicBezTo>
                    <a:moveTo>
                      <a:pt x="14870" y="1160"/>
                    </a:moveTo>
                    <a:cubicBezTo>
                      <a:pt x="14720" y="1400"/>
                      <a:pt x="14640" y="1720"/>
                      <a:pt x="14540" y="2010"/>
                    </a:cubicBezTo>
                    <a:moveTo>
                      <a:pt x="19110" y="2710"/>
                    </a:moveTo>
                    <a:cubicBezTo>
                      <a:pt x="19130" y="2890"/>
                      <a:pt x="19230" y="3290"/>
                      <a:pt x="19190" y="3380"/>
                    </a:cubicBezTo>
                    <a:moveTo>
                      <a:pt x="20830" y="7660"/>
                    </a:moveTo>
                    <a:cubicBezTo>
                      <a:pt x="20660" y="8170"/>
                      <a:pt x="20430" y="8620"/>
                      <a:pt x="20110" y="8990"/>
                    </a:cubicBezTo>
                    <a:moveTo>
                      <a:pt x="18660" y="15010"/>
                    </a:moveTo>
                    <a:cubicBezTo>
                      <a:pt x="18740" y="14200"/>
                      <a:pt x="18280" y="12200"/>
                      <a:pt x="17000" y="11450"/>
                    </a:cubicBezTo>
                    <a:moveTo>
                      <a:pt x="14240" y="18310"/>
                    </a:moveTo>
                    <a:cubicBezTo>
                      <a:pt x="14320" y="17980"/>
                      <a:pt x="14350" y="17680"/>
                      <a:pt x="14370" y="17360"/>
                    </a:cubicBezTo>
                    <a:moveTo>
                      <a:pt x="8220" y="19510"/>
                    </a:moveTo>
                    <a:cubicBezTo>
                      <a:pt x="8060" y="19250"/>
                      <a:pt x="7960" y="18950"/>
                      <a:pt x="7860" y="18640"/>
                    </a:cubicBezTo>
                    <a:moveTo>
                      <a:pt x="2900" y="17640"/>
                    </a:moveTo>
                    <a:cubicBezTo>
                      <a:pt x="3090" y="17600"/>
                      <a:pt x="3280" y="17540"/>
                      <a:pt x="3460" y="17450"/>
                    </a:cubicBezTo>
                    <a:moveTo>
                      <a:pt x="1070" y="12640"/>
                    </a:moveTo>
                    <a:cubicBezTo>
                      <a:pt x="1400" y="12900"/>
                      <a:pt x="1780" y="13130"/>
                      <a:pt x="2330" y="13040"/>
                    </a:cubicBezTo>
                  </a:path>
                </a:pathLst>
              </a:custGeom>
              <a:solidFill>
                <a:srgbClr val="CCCCCC"/>
              </a:solidFill>
              <a:ln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185" name="圖片 184"/>
              <p:cNvPicPr/>
              <p:nvPr/>
            </p:nvPicPr>
            <p:blipFill>
              <a:blip r:embed="rId2"/>
              <a:stretch/>
            </p:blipFill>
            <p:spPr>
              <a:xfrm>
                <a:off x="3592800" y="5066640"/>
                <a:ext cx="2880720" cy="153828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86" name="圖片 185"/>
            <p:cNvPicPr/>
            <p:nvPr/>
          </p:nvPicPr>
          <p:blipFill>
            <a:blip r:embed="rId3"/>
            <a:stretch/>
          </p:blipFill>
          <p:spPr>
            <a:xfrm>
              <a:off x="4185000" y="5303520"/>
              <a:ext cx="1209600" cy="1373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7" name="Group 4"/>
          <p:cNvGrpSpPr/>
          <p:nvPr/>
        </p:nvGrpSpPr>
        <p:grpSpPr>
          <a:xfrm>
            <a:off x="4615560" y="1854360"/>
            <a:ext cx="3569040" cy="1969200"/>
            <a:chOff x="4615560" y="1854360"/>
            <a:chExt cx="3569040" cy="1969200"/>
          </a:xfrm>
        </p:grpSpPr>
        <p:grpSp>
          <p:nvGrpSpPr>
            <p:cNvPr id="188" name="Group 5"/>
            <p:cNvGrpSpPr/>
            <p:nvPr/>
          </p:nvGrpSpPr>
          <p:grpSpPr>
            <a:xfrm>
              <a:off x="4615560" y="1854360"/>
              <a:ext cx="3569040" cy="1969200"/>
              <a:chOff x="4615560" y="1854360"/>
              <a:chExt cx="3569040" cy="1969200"/>
            </a:xfrm>
          </p:grpSpPr>
          <p:sp>
            <p:nvSpPr>
              <p:cNvPr id="189" name="CustomShape 6"/>
              <p:cNvSpPr/>
              <p:nvPr/>
            </p:nvSpPr>
            <p:spPr>
              <a:xfrm>
                <a:off x="4615560" y="1854360"/>
                <a:ext cx="3569040" cy="19692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930" y="7160"/>
                    </a:moveTo>
                    <a:cubicBezTo>
                      <a:pt x="1530" y="4490"/>
                      <a:pt x="3400" y="1970"/>
                      <a:pt x="5270" y="1970"/>
                    </a:cubicBezTo>
                    <a:cubicBezTo>
                      <a:pt x="5860" y="1950"/>
                      <a:pt x="6470" y="2210"/>
                      <a:pt x="6970" y="2600"/>
                    </a:cubicBezTo>
                    <a:cubicBezTo>
                      <a:pt x="7450" y="1390"/>
                      <a:pt x="8340" y="650"/>
                      <a:pt x="9340" y="650"/>
                    </a:cubicBezTo>
                    <a:cubicBezTo>
                      <a:pt x="10004" y="690"/>
                      <a:pt x="10710" y="1050"/>
                      <a:pt x="11210" y="1700"/>
                    </a:cubicBezTo>
                    <a:cubicBezTo>
                      <a:pt x="11570" y="630"/>
                      <a:pt x="12330" y="0"/>
                      <a:pt x="13150" y="0"/>
                    </a:cubicBezTo>
                    <a:cubicBezTo>
                      <a:pt x="13840" y="0"/>
                      <a:pt x="14470" y="460"/>
                      <a:pt x="14870" y="1160"/>
                    </a:cubicBezTo>
                    <a:cubicBezTo>
                      <a:pt x="15330" y="440"/>
                      <a:pt x="16020" y="0"/>
                      <a:pt x="16740" y="0"/>
                    </a:cubicBezTo>
                    <a:cubicBezTo>
                      <a:pt x="17910" y="0"/>
                      <a:pt x="18900" y="1130"/>
                      <a:pt x="19110" y="2710"/>
                    </a:cubicBezTo>
                    <a:cubicBezTo>
                      <a:pt x="20240" y="3150"/>
                      <a:pt x="21060" y="4580"/>
                      <a:pt x="21060" y="6220"/>
                    </a:cubicBezTo>
                    <a:cubicBezTo>
                      <a:pt x="21060" y="6720"/>
                      <a:pt x="21000" y="7200"/>
                      <a:pt x="20830" y="7660"/>
                    </a:cubicBezTo>
                    <a:cubicBezTo>
                      <a:pt x="21310" y="8460"/>
                      <a:pt x="21600" y="9450"/>
                      <a:pt x="21600" y="10460"/>
                    </a:cubicBezTo>
                    <a:cubicBezTo>
                      <a:pt x="21600" y="12750"/>
                      <a:pt x="20310" y="14680"/>
                      <a:pt x="18650" y="15010"/>
                    </a:cubicBezTo>
                    <a:cubicBezTo>
                      <a:pt x="18650" y="17200"/>
                      <a:pt x="17370" y="18920"/>
                      <a:pt x="15770" y="18920"/>
                    </a:cubicBezTo>
                    <a:cubicBezTo>
                      <a:pt x="15220" y="18920"/>
                      <a:pt x="14700" y="18710"/>
                      <a:pt x="14240" y="18310"/>
                    </a:cubicBezTo>
                    <a:cubicBezTo>
                      <a:pt x="13820" y="20240"/>
                      <a:pt x="12490" y="21600"/>
                      <a:pt x="11000" y="21600"/>
                    </a:cubicBezTo>
                    <a:cubicBezTo>
                      <a:pt x="9890" y="21600"/>
                      <a:pt x="8840" y="20790"/>
                      <a:pt x="8210" y="19510"/>
                    </a:cubicBezTo>
                    <a:cubicBezTo>
                      <a:pt x="7620" y="20000"/>
                      <a:pt x="7930" y="20290"/>
                      <a:pt x="6240" y="20290"/>
                    </a:cubicBezTo>
                    <a:cubicBezTo>
                      <a:pt x="4850" y="20290"/>
                      <a:pt x="3570" y="19280"/>
                      <a:pt x="2900" y="17640"/>
                    </a:cubicBezTo>
                    <a:cubicBezTo>
                      <a:pt x="1300" y="17600"/>
                      <a:pt x="480" y="16300"/>
                      <a:pt x="480" y="14660"/>
                    </a:cubicBezTo>
                    <a:cubicBezTo>
                      <a:pt x="480" y="13900"/>
                      <a:pt x="690" y="13210"/>
                      <a:pt x="1070" y="12640"/>
                    </a:cubicBezTo>
                    <a:cubicBezTo>
                      <a:pt x="380" y="12160"/>
                      <a:pt x="0" y="11210"/>
                      <a:pt x="0" y="10120"/>
                    </a:cubicBezTo>
                    <a:cubicBezTo>
                      <a:pt x="0" y="8590"/>
                      <a:pt x="840" y="7330"/>
                      <a:pt x="1930" y="7160"/>
                    </a:cubicBezTo>
                    <a:close/>
                    <a:moveTo>
                      <a:pt x="1930" y="7160"/>
                    </a:moveTo>
                    <a:cubicBezTo>
                      <a:pt x="1950" y="7410"/>
                      <a:pt x="2040" y="7690"/>
                      <a:pt x="2090" y="7920"/>
                    </a:cubicBezTo>
                    <a:moveTo>
                      <a:pt x="6970" y="2600"/>
                    </a:moveTo>
                    <a:cubicBezTo>
                      <a:pt x="7200" y="2790"/>
                      <a:pt x="7480" y="3050"/>
                      <a:pt x="7670" y="3310"/>
                    </a:cubicBezTo>
                    <a:moveTo>
                      <a:pt x="11210" y="1700"/>
                    </a:moveTo>
                    <a:cubicBezTo>
                      <a:pt x="11130" y="1910"/>
                      <a:pt x="11080" y="2160"/>
                      <a:pt x="11030" y="2400"/>
                    </a:cubicBezTo>
                    <a:moveTo>
                      <a:pt x="14870" y="1160"/>
                    </a:moveTo>
                    <a:cubicBezTo>
                      <a:pt x="14720" y="1400"/>
                      <a:pt x="14640" y="1720"/>
                      <a:pt x="14540" y="2010"/>
                    </a:cubicBezTo>
                    <a:moveTo>
                      <a:pt x="19110" y="2710"/>
                    </a:moveTo>
                    <a:cubicBezTo>
                      <a:pt x="19130" y="2890"/>
                      <a:pt x="19230" y="3290"/>
                      <a:pt x="19190" y="3380"/>
                    </a:cubicBezTo>
                    <a:moveTo>
                      <a:pt x="20830" y="7660"/>
                    </a:moveTo>
                    <a:cubicBezTo>
                      <a:pt x="20660" y="8170"/>
                      <a:pt x="20430" y="8620"/>
                      <a:pt x="20110" y="8990"/>
                    </a:cubicBezTo>
                    <a:moveTo>
                      <a:pt x="18660" y="15010"/>
                    </a:moveTo>
                    <a:cubicBezTo>
                      <a:pt x="18740" y="14200"/>
                      <a:pt x="18280" y="12200"/>
                      <a:pt x="17000" y="11450"/>
                    </a:cubicBezTo>
                    <a:moveTo>
                      <a:pt x="14240" y="18310"/>
                    </a:moveTo>
                    <a:cubicBezTo>
                      <a:pt x="14320" y="17980"/>
                      <a:pt x="14350" y="17680"/>
                      <a:pt x="14370" y="17360"/>
                    </a:cubicBezTo>
                    <a:moveTo>
                      <a:pt x="8220" y="19510"/>
                    </a:moveTo>
                    <a:cubicBezTo>
                      <a:pt x="8060" y="19250"/>
                      <a:pt x="7960" y="18950"/>
                      <a:pt x="7860" y="18640"/>
                    </a:cubicBezTo>
                    <a:moveTo>
                      <a:pt x="2900" y="17640"/>
                    </a:moveTo>
                    <a:cubicBezTo>
                      <a:pt x="3090" y="17600"/>
                      <a:pt x="3280" y="17540"/>
                      <a:pt x="3460" y="17450"/>
                    </a:cubicBezTo>
                    <a:moveTo>
                      <a:pt x="1070" y="12640"/>
                    </a:moveTo>
                    <a:cubicBezTo>
                      <a:pt x="1400" y="12900"/>
                      <a:pt x="1780" y="13130"/>
                      <a:pt x="2330" y="13040"/>
                    </a:cubicBezTo>
                  </a:path>
                </a:pathLst>
              </a:custGeom>
              <a:solidFill>
                <a:srgbClr val="CCCCCC"/>
              </a:solidFill>
              <a:ln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190" name="圖片 189"/>
              <p:cNvPicPr/>
              <p:nvPr/>
            </p:nvPicPr>
            <p:blipFill>
              <a:blip r:embed="rId2"/>
              <a:stretch/>
            </p:blipFill>
            <p:spPr>
              <a:xfrm>
                <a:off x="5057280" y="2074680"/>
                <a:ext cx="2612880" cy="153828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91" name="圖片 190"/>
            <p:cNvPicPr/>
            <p:nvPr/>
          </p:nvPicPr>
          <p:blipFill>
            <a:blip r:embed="rId4">
              <a:lum contrast="-1000"/>
            </a:blip>
            <a:stretch/>
          </p:blipFill>
          <p:spPr>
            <a:xfrm>
              <a:off x="5770440" y="2097720"/>
              <a:ext cx="1170000" cy="1197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2" name="Google Shape;201;p28"/>
          <p:cNvPicPr/>
          <p:nvPr/>
        </p:nvPicPr>
        <p:blipFill>
          <a:blip r:embed="rId5"/>
          <a:stretch/>
        </p:blipFill>
        <p:spPr>
          <a:xfrm rot="5375400">
            <a:off x="725400" y="3320640"/>
            <a:ext cx="3086280" cy="2939040"/>
          </a:xfrm>
          <a:prstGeom prst="rect">
            <a:avLst/>
          </a:prstGeom>
          <a:ln>
            <a:noFill/>
          </a:ln>
        </p:spPr>
      </p:pic>
      <p:sp>
        <p:nvSpPr>
          <p:cNvPr id="193" name="CustomShape 7"/>
          <p:cNvSpPr/>
          <p:nvPr/>
        </p:nvSpPr>
        <p:spPr>
          <a:xfrm>
            <a:off x="743760" y="2485440"/>
            <a:ext cx="1461960" cy="731160"/>
          </a:xfrm>
          <a:prstGeom prst="rect">
            <a:avLst/>
          </a:prstGeom>
          <a:solidFill>
            <a:srgbClr val="65C295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API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743400" y="1375560"/>
            <a:ext cx="1462320" cy="730800"/>
          </a:xfrm>
          <a:prstGeom prst="rect">
            <a:avLst/>
          </a:prstGeom>
          <a:solidFill>
            <a:srgbClr val="C2E0A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web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5" name="Picture 4"/>
          <p:cNvPicPr/>
          <p:nvPr/>
        </p:nvPicPr>
        <p:blipFill>
          <a:blip r:embed="rId6"/>
          <a:srcRect l="48011" r="41283" b="78687"/>
          <a:stretch/>
        </p:blipFill>
        <p:spPr>
          <a:xfrm>
            <a:off x="3219480" y="1281960"/>
            <a:ext cx="895320" cy="1004040"/>
          </a:xfrm>
          <a:prstGeom prst="rect">
            <a:avLst/>
          </a:prstGeom>
          <a:ln>
            <a:noFill/>
          </a:ln>
        </p:spPr>
      </p:pic>
      <p:grpSp>
        <p:nvGrpSpPr>
          <p:cNvPr id="196" name="Group 9"/>
          <p:cNvGrpSpPr/>
          <p:nvPr/>
        </p:nvGrpSpPr>
        <p:grpSpPr>
          <a:xfrm>
            <a:off x="4398480" y="4480560"/>
            <a:ext cx="913680" cy="1370880"/>
            <a:chOff x="4398480" y="4480560"/>
            <a:chExt cx="913680" cy="1370880"/>
          </a:xfrm>
        </p:grpSpPr>
        <p:sp>
          <p:nvSpPr>
            <p:cNvPr id="197" name="CustomShape 10"/>
            <p:cNvSpPr/>
            <p:nvPr/>
          </p:nvSpPr>
          <p:spPr>
            <a:xfrm>
              <a:off x="4398480" y="4480560"/>
              <a:ext cx="913680" cy="1370880"/>
            </a:xfrm>
            <a:prstGeom prst="cube">
              <a:avLst>
                <a:gd name="adj" fmla="val 22921"/>
              </a:avLst>
            </a:prstGeom>
            <a:solidFill>
              <a:srgbClr val="FAA61A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8" name="圖片 197"/>
            <p:cNvPicPr/>
            <p:nvPr/>
          </p:nvPicPr>
          <p:blipFill>
            <a:blip r:embed="rId3"/>
            <a:stretch/>
          </p:blipFill>
          <p:spPr>
            <a:xfrm>
              <a:off x="4450320" y="5176080"/>
              <a:ext cx="587160" cy="617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9" name="圖片 198"/>
            <p:cNvPicPr/>
            <p:nvPr/>
          </p:nvPicPr>
          <p:blipFill>
            <a:blip r:embed="rId7"/>
            <a:srcRect r="79216"/>
            <a:stretch/>
          </p:blipFill>
          <p:spPr>
            <a:xfrm>
              <a:off x="4483440" y="4729680"/>
              <a:ext cx="554400" cy="414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0" name="Group 11"/>
          <p:cNvGrpSpPr/>
          <p:nvPr/>
        </p:nvGrpSpPr>
        <p:grpSpPr>
          <a:xfrm>
            <a:off x="5370840" y="4480920"/>
            <a:ext cx="913680" cy="1370880"/>
            <a:chOff x="5370840" y="4480920"/>
            <a:chExt cx="913680" cy="1370880"/>
          </a:xfrm>
        </p:grpSpPr>
        <p:sp>
          <p:nvSpPr>
            <p:cNvPr id="201" name="CustomShape 12"/>
            <p:cNvSpPr/>
            <p:nvPr/>
          </p:nvSpPr>
          <p:spPr>
            <a:xfrm>
              <a:off x="5370840" y="4480920"/>
              <a:ext cx="913680" cy="1370880"/>
            </a:xfrm>
            <a:prstGeom prst="cube">
              <a:avLst>
                <a:gd name="adj" fmla="val 22921"/>
              </a:avLst>
            </a:prstGeom>
            <a:solidFill>
              <a:srgbClr val="FAA61A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02" name="圖片 201"/>
            <p:cNvPicPr/>
            <p:nvPr/>
          </p:nvPicPr>
          <p:blipFill>
            <a:blip r:embed="rId7"/>
            <a:srcRect r="79216"/>
            <a:stretch/>
          </p:blipFill>
          <p:spPr>
            <a:xfrm>
              <a:off x="5455800" y="4730040"/>
              <a:ext cx="554400" cy="41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" name="圖片 202"/>
            <p:cNvPicPr/>
            <p:nvPr/>
          </p:nvPicPr>
          <p:blipFill>
            <a:blip r:embed="rId3"/>
            <a:stretch/>
          </p:blipFill>
          <p:spPr>
            <a:xfrm>
              <a:off x="5422680" y="5176080"/>
              <a:ext cx="587160" cy="617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4" name="Group 13"/>
          <p:cNvGrpSpPr/>
          <p:nvPr/>
        </p:nvGrpSpPr>
        <p:grpSpPr>
          <a:xfrm>
            <a:off x="6342840" y="4480920"/>
            <a:ext cx="913680" cy="1370880"/>
            <a:chOff x="6342840" y="4480920"/>
            <a:chExt cx="913680" cy="1370880"/>
          </a:xfrm>
        </p:grpSpPr>
        <p:sp>
          <p:nvSpPr>
            <p:cNvPr id="205" name="CustomShape 14"/>
            <p:cNvSpPr/>
            <p:nvPr/>
          </p:nvSpPr>
          <p:spPr>
            <a:xfrm>
              <a:off x="6342840" y="4480920"/>
              <a:ext cx="913680" cy="1370880"/>
            </a:xfrm>
            <a:prstGeom prst="cube">
              <a:avLst>
                <a:gd name="adj" fmla="val 22921"/>
              </a:avLst>
            </a:prstGeom>
            <a:solidFill>
              <a:srgbClr val="FAA61A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06" name="圖片 205"/>
            <p:cNvPicPr/>
            <p:nvPr/>
          </p:nvPicPr>
          <p:blipFill>
            <a:blip r:embed="rId7"/>
            <a:srcRect r="79216"/>
            <a:stretch/>
          </p:blipFill>
          <p:spPr>
            <a:xfrm>
              <a:off x="6427800" y="4730040"/>
              <a:ext cx="554400" cy="41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7" name="圖片 206"/>
            <p:cNvPicPr/>
            <p:nvPr/>
          </p:nvPicPr>
          <p:blipFill>
            <a:blip r:embed="rId3"/>
            <a:stretch/>
          </p:blipFill>
          <p:spPr>
            <a:xfrm>
              <a:off x="6402960" y="5176080"/>
              <a:ext cx="587160" cy="617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8" name="Group 15"/>
          <p:cNvGrpSpPr/>
          <p:nvPr/>
        </p:nvGrpSpPr>
        <p:grpSpPr>
          <a:xfrm>
            <a:off x="7292520" y="4481280"/>
            <a:ext cx="936360" cy="1370880"/>
            <a:chOff x="7292520" y="4481280"/>
            <a:chExt cx="936360" cy="1370880"/>
          </a:xfrm>
        </p:grpSpPr>
        <p:sp>
          <p:nvSpPr>
            <p:cNvPr id="209" name="CustomShape 16"/>
            <p:cNvSpPr/>
            <p:nvPr/>
          </p:nvSpPr>
          <p:spPr>
            <a:xfrm>
              <a:off x="7315200" y="4481280"/>
              <a:ext cx="913680" cy="1370880"/>
            </a:xfrm>
            <a:prstGeom prst="cube">
              <a:avLst>
                <a:gd name="adj" fmla="val 22921"/>
              </a:avLst>
            </a:prstGeom>
            <a:solidFill>
              <a:srgbClr val="009598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17"/>
            <p:cNvSpPr/>
            <p:nvPr/>
          </p:nvSpPr>
          <p:spPr>
            <a:xfrm>
              <a:off x="7292520" y="4857840"/>
              <a:ext cx="365040" cy="99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86">
                  <a:solidFill>
                    <a:srgbClr val="FFFFFF"/>
                  </a:solidFill>
                  <a:latin typeface="Arial"/>
                  <a:ea typeface="DejaVu Sans"/>
                </a:rPr>
                <a:t>中正大學</a:t>
              </a:r>
              <a:endParaRPr lang="en-US" sz="1200" b="0" strike="noStrike" spc="-1">
                <a:latin typeface="Arial"/>
              </a:endParaRPr>
            </a:p>
          </p:txBody>
        </p:sp>
        <p:pic>
          <p:nvPicPr>
            <p:cNvPr id="211" name="圖片 210"/>
            <p:cNvPicPr/>
            <p:nvPr/>
          </p:nvPicPr>
          <p:blipFill>
            <a:blip r:embed="rId3"/>
            <a:stretch/>
          </p:blipFill>
          <p:spPr>
            <a:xfrm>
              <a:off x="7483320" y="5176080"/>
              <a:ext cx="587160" cy="617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2" name="Group 18"/>
          <p:cNvGrpSpPr/>
          <p:nvPr/>
        </p:nvGrpSpPr>
        <p:grpSpPr>
          <a:xfrm>
            <a:off x="3405240" y="4481640"/>
            <a:ext cx="936360" cy="1378800"/>
            <a:chOff x="3405240" y="4481640"/>
            <a:chExt cx="936360" cy="1378800"/>
          </a:xfrm>
        </p:grpSpPr>
        <p:sp>
          <p:nvSpPr>
            <p:cNvPr id="213" name="CustomShape 19"/>
            <p:cNvSpPr/>
            <p:nvPr/>
          </p:nvSpPr>
          <p:spPr>
            <a:xfrm>
              <a:off x="3427920" y="4481640"/>
              <a:ext cx="913680" cy="1370880"/>
            </a:xfrm>
            <a:prstGeom prst="cube">
              <a:avLst>
                <a:gd name="adj" fmla="val 22921"/>
              </a:avLst>
            </a:prstGeom>
            <a:solidFill>
              <a:srgbClr val="00B6BD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20"/>
            <p:cNvSpPr/>
            <p:nvPr/>
          </p:nvSpPr>
          <p:spPr>
            <a:xfrm>
              <a:off x="3405240" y="4642200"/>
              <a:ext cx="365040" cy="1218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86">
                  <a:solidFill>
                    <a:srgbClr val="FFFFFF"/>
                  </a:solidFill>
                  <a:latin typeface="Arial"/>
                  <a:ea typeface="DejaVu Sans"/>
                </a:rPr>
                <a:t>台中市政府</a:t>
              </a:r>
              <a:endParaRPr lang="en-US" sz="1200" b="0" strike="noStrike" spc="-1">
                <a:latin typeface="Arial"/>
              </a:endParaRPr>
            </a:p>
          </p:txBody>
        </p:sp>
        <p:pic>
          <p:nvPicPr>
            <p:cNvPr id="215" name="圖片 214"/>
            <p:cNvPicPr/>
            <p:nvPr/>
          </p:nvPicPr>
          <p:blipFill>
            <a:blip r:embed="rId3"/>
            <a:stretch/>
          </p:blipFill>
          <p:spPr>
            <a:xfrm>
              <a:off x="3596040" y="5176440"/>
              <a:ext cx="587160" cy="617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6" name="Group 21"/>
          <p:cNvGrpSpPr/>
          <p:nvPr/>
        </p:nvGrpSpPr>
        <p:grpSpPr>
          <a:xfrm>
            <a:off x="2433960" y="4481640"/>
            <a:ext cx="936360" cy="1370880"/>
            <a:chOff x="2433960" y="4481640"/>
            <a:chExt cx="936360" cy="1370880"/>
          </a:xfrm>
        </p:grpSpPr>
        <p:sp>
          <p:nvSpPr>
            <p:cNvPr id="217" name="CustomShape 22"/>
            <p:cNvSpPr/>
            <p:nvPr/>
          </p:nvSpPr>
          <p:spPr>
            <a:xfrm>
              <a:off x="2456640" y="4481640"/>
              <a:ext cx="913680" cy="1370880"/>
            </a:xfrm>
            <a:prstGeom prst="cube">
              <a:avLst>
                <a:gd name="adj" fmla="val 22921"/>
              </a:avLst>
            </a:prstGeom>
            <a:solidFill>
              <a:srgbClr val="00B6BD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3"/>
            <p:cNvSpPr/>
            <p:nvPr/>
          </p:nvSpPr>
          <p:spPr>
            <a:xfrm>
              <a:off x="2433960" y="4858200"/>
              <a:ext cx="365040" cy="99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86">
                  <a:solidFill>
                    <a:srgbClr val="FFFFFF"/>
                  </a:solidFill>
                  <a:latin typeface="Arial"/>
                  <a:ea typeface="DejaVu Sans"/>
                </a:rPr>
                <a:t>西屯國小</a:t>
              </a:r>
              <a:endParaRPr lang="en-US" sz="1200" b="0" strike="noStrike" spc="-1">
                <a:latin typeface="Arial"/>
              </a:endParaRPr>
            </a:p>
          </p:txBody>
        </p:sp>
        <p:pic>
          <p:nvPicPr>
            <p:cNvPr id="219" name="圖片 218"/>
            <p:cNvPicPr/>
            <p:nvPr/>
          </p:nvPicPr>
          <p:blipFill>
            <a:blip r:embed="rId3"/>
            <a:stretch/>
          </p:blipFill>
          <p:spPr>
            <a:xfrm>
              <a:off x="2624760" y="5176440"/>
              <a:ext cx="587160" cy="617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0" name="Group 24"/>
          <p:cNvGrpSpPr/>
          <p:nvPr/>
        </p:nvGrpSpPr>
        <p:grpSpPr>
          <a:xfrm>
            <a:off x="4389120" y="2926080"/>
            <a:ext cx="913680" cy="1370880"/>
            <a:chOff x="4389120" y="2926080"/>
            <a:chExt cx="913680" cy="1370880"/>
          </a:xfrm>
        </p:grpSpPr>
        <p:sp>
          <p:nvSpPr>
            <p:cNvPr id="221" name="CustomShape 25"/>
            <p:cNvSpPr/>
            <p:nvPr/>
          </p:nvSpPr>
          <p:spPr>
            <a:xfrm>
              <a:off x="4389120" y="2926080"/>
              <a:ext cx="913680" cy="1370880"/>
            </a:xfrm>
            <a:prstGeom prst="cube">
              <a:avLst>
                <a:gd name="adj" fmla="val 22921"/>
              </a:avLst>
            </a:prstGeom>
            <a:solidFill>
              <a:srgbClr val="FAA61A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22" name="圖片 221"/>
            <p:cNvPicPr/>
            <p:nvPr/>
          </p:nvPicPr>
          <p:blipFill>
            <a:blip r:embed="rId4"/>
            <a:stretch/>
          </p:blipFill>
          <p:spPr>
            <a:xfrm>
              <a:off x="4443120" y="3643560"/>
              <a:ext cx="581400" cy="581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圖片 222"/>
            <p:cNvPicPr/>
            <p:nvPr/>
          </p:nvPicPr>
          <p:blipFill>
            <a:blip r:embed="rId7"/>
            <a:srcRect r="79216"/>
            <a:stretch/>
          </p:blipFill>
          <p:spPr>
            <a:xfrm>
              <a:off x="4472640" y="3168360"/>
              <a:ext cx="554400" cy="414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4" name="Group 26"/>
          <p:cNvGrpSpPr/>
          <p:nvPr/>
        </p:nvGrpSpPr>
        <p:grpSpPr>
          <a:xfrm>
            <a:off x="5361480" y="2926440"/>
            <a:ext cx="913680" cy="1370880"/>
            <a:chOff x="5361480" y="2926440"/>
            <a:chExt cx="913680" cy="1370880"/>
          </a:xfrm>
        </p:grpSpPr>
        <p:sp>
          <p:nvSpPr>
            <p:cNvPr id="225" name="CustomShape 27"/>
            <p:cNvSpPr/>
            <p:nvPr/>
          </p:nvSpPr>
          <p:spPr>
            <a:xfrm>
              <a:off x="5361480" y="2926440"/>
              <a:ext cx="913680" cy="1370880"/>
            </a:xfrm>
            <a:prstGeom prst="cube">
              <a:avLst>
                <a:gd name="adj" fmla="val 22921"/>
              </a:avLst>
            </a:prstGeom>
            <a:solidFill>
              <a:srgbClr val="FAA61A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26" name="圖片 225"/>
            <p:cNvPicPr/>
            <p:nvPr/>
          </p:nvPicPr>
          <p:blipFill>
            <a:blip r:embed="rId4"/>
            <a:stretch/>
          </p:blipFill>
          <p:spPr>
            <a:xfrm>
              <a:off x="5415480" y="3643920"/>
              <a:ext cx="581400" cy="581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7" name="圖片 226"/>
            <p:cNvPicPr/>
            <p:nvPr/>
          </p:nvPicPr>
          <p:blipFill>
            <a:blip r:embed="rId7"/>
            <a:srcRect r="79216"/>
            <a:stretch/>
          </p:blipFill>
          <p:spPr>
            <a:xfrm>
              <a:off x="5445000" y="3168720"/>
              <a:ext cx="554400" cy="414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8" name="Group 28"/>
          <p:cNvGrpSpPr/>
          <p:nvPr/>
        </p:nvGrpSpPr>
        <p:grpSpPr>
          <a:xfrm>
            <a:off x="6333840" y="2926800"/>
            <a:ext cx="913680" cy="1370880"/>
            <a:chOff x="6333840" y="2926800"/>
            <a:chExt cx="913680" cy="1370880"/>
          </a:xfrm>
        </p:grpSpPr>
        <p:grpSp>
          <p:nvGrpSpPr>
            <p:cNvPr id="229" name="Group 29"/>
            <p:cNvGrpSpPr/>
            <p:nvPr/>
          </p:nvGrpSpPr>
          <p:grpSpPr>
            <a:xfrm>
              <a:off x="6333840" y="2926800"/>
              <a:ext cx="913680" cy="1370880"/>
              <a:chOff x="6333840" y="2926800"/>
              <a:chExt cx="913680" cy="1370880"/>
            </a:xfrm>
          </p:grpSpPr>
          <p:sp>
            <p:nvSpPr>
              <p:cNvPr id="230" name="CustomShape 30"/>
              <p:cNvSpPr/>
              <p:nvPr/>
            </p:nvSpPr>
            <p:spPr>
              <a:xfrm>
                <a:off x="6333840" y="2926800"/>
                <a:ext cx="913680" cy="1370880"/>
              </a:xfrm>
              <a:prstGeom prst="cube">
                <a:avLst>
                  <a:gd name="adj" fmla="val 22921"/>
                </a:avLst>
              </a:prstGeom>
              <a:solidFill>
                <a:srgbClr val="FAA61A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231" name="圖片 230"/>
              <p:cNvPicPr/>
              <p:nvPr/>
            </p:nvPicPr>
            <p:blipFill>
              <a:blip r:embed="rId4"/>
              <a:stretch/>
            </p:blipFill>
            <p:spPr>
              <a:xfrm>
                <a:off x="6403680" y="3644280"/>
                <a:ext cx="581400" cy="58140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32" name="圖片 231"/>
            <p:cNvPicPr/>
            <p:nvPr/>
          </p:nvPicPr>
          <p:blipFill>
            <a:blip r:embed="rId7"/>
            <a:srcRect r="79216"/>
            <a:stretch/>
          </p:blipFill>
          <p:spPr>
            <a:xfrm>
              <a:off x="6417360" y="3169080"/>
              <a:ext cx="554400" cy="4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3" name="CustomShape 31"/>
          <p:cNvSpPr/>
          <p:nvPr/>
        </p:nvSpPr>
        <p:spPr>
          <a:xfrm>
            <a:off x="715320" y="4116960"/>
            <a:ext cx="1005120" cy="1279440"/>
          </a:xfrm>
          <a:prstGeom prst="foldedCorner">
            <a:avLst>
              <a:gd name="adj" fmla="val 18462"/>
            </a:avLst>
          </a:prstGeom>
          <a:solidFill>
            <a:srgbClr val="FFFBCC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Smart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contract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4" name="CustomShape 32"/>
          <p:cNvSpPr/>
          <p:nvPr/>
        </p:nvSpPr>
        <p:spPr>
          <a:xfrm>
            <a:off x="878400" y="4224960"/>
            <a:ext cx="1005120" cy="1279440"/>
          </a:xfrm>
          <a:prstGeom prst="foldedCorner">
            <a:avLst>
              <a:gd name="adj" fmla="val 18462"/>
            </a:avLst>
          </a:prstGeom>
          <a:solidFill>
            <a:srgbClr val="FFFBCC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Smart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contract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5" name="CustomShape 33"/>
          <p:cNvSpPr/>
          <p:nvPr/>
        </p:nvSpPr>
        <p:spPr>
          <a:xfrm>
            <a:off x="1061280" y="4407840"/>
            <a:ext cx="1005120" cy="1279440"/>
          </a:xfrm>
          <a:prstGeom prst="foldedCorner">
            <a:avLst>
              <a:gd name="adj" fmla="val 18462"/>
            </a:avLst>
          </a:prstGeom>
          <a:solidFill>
            <a:srgbClr val="FFFBCC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Smart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contract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6" name="Line 34"/>
          <p:cNvSpPr/>
          <p:nvPr/>
        </p:nvSpPr>
        <p:spPr>
          <a:xfrm flipH="1">
            <a:off x="1873440" y="3216960"/>
            <a:ext cx="5760" cy="720000"/>
          </a:xfrm>
          <a:prstGeom prst="line">
            <a:avLst/>
          </a:prstGeom>
          <a:ln>
            <a:solidFill>
              <a:srgbClr val="000000"/>
            </a:solidFill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Line 35"/>
          <p:cNvSpPr/>
          <p:nvPr/>
        </p:nvSpPr>
        <p:spPr>
          <a:xfrm>
            <a:off x="1216800" y="3216600"/>
            <a:ext cx="360" cy="1410840"/>
          </a:xfrm>
          <a:prstGeom prst="line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Line 36"/>
          <p:cNvSpPr/>
          <p:nvPr/>
        </p:nvSpPr>
        <p:spPr>
          <a:xfrm>
            <a:off x="1873440" y="3936960"/>
            <a:ext cx="2515680" cy="284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37"/>
          <p:cNvSpPr/>
          <p:nvPr/>
        </p:nvSpPr>
        <p:spPr>
          <a:xfrm flipH="1">
            <a:off x="2194560" y="1919880"/>
            <a:ext cx="109728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38"/>
          <p:cNvSpPr/>
          <p:nvPr/>
        </p:nvSpPr>
        <p:spPr>
          <a:xfrm>
            <a:off x="2286000" y="1617120"/>
            <a:ext cx="10054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latin typeface="Arial"/>
              </a:rPr>
              <a:t>上傳證書</a:t>
            </a:r>
          </a:p>
        </p:txBody>
      </p:sp>
      <p:sp>
        <p:nvSpPr>
          <p:cNvPr id="241" name="Line 39"/>
          <p:cNvSpPr/>
          <p:nvPr/>
        </p:nvSpPr>
        <p:spPr>
          <a:xfrm>
            <a:off x="1554480" y="2119680"/>
            <a:ext cx="360" cy="365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40"/>
          <p:cNvSpPr/>
          <p:nvPr/>
        </p:nvSpPr>
        <p:spPr>
          <a:xfrm>
            <a:off x="1554840" y="2139120"/>
            <a:ext cx="109692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latin typeface="Arial"/>
              </a:rPr>
              <a:t>經加密證書</a:t>
            </a:r>
          </a:p>
        </p:txBody>
      </p:sp>
      <p:sp>
        <p:nvSpPr>
          <p:cNvPr id="243" name="CustomShape 41"/>
          <p:cNvSpPr/>
          <p:nvPr/>
        </p:nvSpPr>
        <p:spPr>
          <a:xfrm>
            <a:off x="2906640" y="3455280"/>
            <a:ext cx="1462680" cy="36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latin typeface="Arial"/>
              </a:rPr>
              <a:t>已加密證書檔案</a:t>
            </a:r>
          </a:p>
        </p:txBody>
      </p:sp>
      <p:sp>
        <p:nvSpPr>
          <p:cNvPr id="244" name="CustomShape 42"/>
          <p:cNvSpPr/>
          <p:nvPr/>
        </p:nvSpPr>
        <p:spPr>
          <a:xfrm>
            <a:off x="640080" y="3814200"/>
            <a:ext cx="1279800" cy="3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latin typeface="Arial"/>
              </a:rPr>
              <a:t>證書相關資訊</a:t>
            </a:r>
          </a:p>
        </p:txBody>
      </p:sp>
      <p:grpSp>
        <p:nvGrpSpPr>
          <p:cNvPr id="245" name="Group 43"/>
          <p:cNvGrpSpPr/>
          <p:nvPr/>
        </p:nvGrpSpPr>
        <p:grpSpPr>
          <a:xfrm>
            <a:off x="7335360" y="2890800"/>
            <a:ext cx="913680" cy="1370880"/>
            <a:chOff x="7335360" y="2890800"/>
            <a:chExt cx="913680" cy="1370880"/>
          </a:xfrm>
        </p:grpSpPr>
        <p:sp>
          <p:nvSpPr>
            <p:cNvPr id="246" name="CustomShape 44"/>
            <p:cNvSpPr/>
            <p:nvPr/>
          </p:nvSpPr>
          <p:spPr>
            <a:xfrm>
              <a:off x="7335360" y="2890800"/>
              <a:ext cx="913680" cy="1370880"/>
            </a:xfrm>
            <a:prstGeom prst="cube">
              <a:avLst>
                <a:gd name="adj" fmla="val 22921"/>
              </a:avLst>
            </a:prstGeom>
            <a:solidFill>
              <a:srgbClr val="00B6BD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47" name="圖片 246"/>
            <p:cNvPicPr/>
            <p:nvPr/>
          </p:nvPicPr>
          <p:blipFill>
            <a:blip r:embed="rId4"/>
            <a:stretch/>
          </p:blipFill>
          <p:spPr>
            <a:xfrm>
              <a:off x="7432200" y="3644640"/>
              <a:ext cx="581400" cy="581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8" name="CustomShape 45"/>
          <p:cNvSpPr/>
          <p:nvPr/>
        </p:nvSpPr>
        <p:spPr>
          <a:xfrm>
            <a:off x="7312680" y="3051360"/>
            <a:ext cx="365040" cy="12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86">
                <a:solidFill>
                  <a:srgbClr val="FFFFFF"/>
                </a:solidFill>
                <a:latin typeface="Arial"/>
                <a:ea typeface="DejaVu Sans"/>
              </a:rPr>
              <a:t>台中市政府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9" name="CustomShape 46"/>
          <p:cNvSpPr/>
          <p:nvPr/>
        </p:nvSpPr>
        <p:spPr>
          <a:xfrm>
            <a:off x="498346" y="332656"/>
            <a:ext cx="8226720" cy="57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  <a:endParaRPr lang="en-US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0" name="投影片編號版面配置區 2"/>
          <p:cNvSpPr txBox="1">
            <a:spLocks/>
          </p:cNvSpPr>
          <p:nvPr/>
        </p:nvSpPr>
        <p:spPr>
          <a:xfrm>
            <a:off x="8570913" y="6592267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20771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95536" y="332656"/>
            <a:ext cx="8226720" cy="57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spcBef>
                <a:spcPct val="0"/>
              </a:spcBef>
            </a:pPr>
            <a:r>
              <a:rPr lang="en-US" sz="4400" dirty="0" err="1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隱私性</a:t>
            </a:r>
            <a:r>
              <a:rPr 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(</a:t>
            </a:r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新版功能</a:t>
            </a:r>
            <a:r>
              <a:rPr lang="en-US" altLang="zh-TW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68360" y="1340640"/>
            <a:ext cx="8253360" cy="48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37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加密：將資料以AES技術加密並儲存於P2P </a:t>
            </a:r>
            <a:r>
              <a:rPr lang="zh-TW" alt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儲存協定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IPFS中</a:t>
            </a:r>
            <a:r>
              <a:rPr lang="zh-TW" alt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en-US" sz="2400" b="0" strike="noStrike" spc="-1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latin typeface="標楷體" pitchFamily="65" charset="-120"/>
              <a:ea typeface="標楷體" pitchFamily="65" charset="-120"/>
            </a:endParaRPr>
          </a:p>
          <a:p>
            <a:pPr marL="457200" indent="-37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浮水印：驗證者取得之證書上有「本檔案僅供查驗」以及時間之浮水印</a:t>
            </a:r>
            <a:r>
              <a:rPr lang="zh-TW" alt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en-US" sz="2400" b="0" strike="noStrike" spc="-1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latin typeface="標楷體" pitchFamily="65" charset="-120"/>
              <a:ea typeface="標楷體" pitchFamily="65" charset="-120"/>
            </a:endParaRPr>
          </a:p>
          <a:p>
            <a:pPr marL="457200" indent="-37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24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限時驗證</a:t>
            </a:r>
            <a:r>
              <a:rPr 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：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使用者下載電子檔與QR</a:t>
            </a:r>
            <a:r>
              <a:rPr 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 code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具有時效性，必須於期限內查驗證書，逾期則失效必須重新申請</a:t>
            </a:r>
            <a:r>
              <a:rPr lang="zh-TW" altLang="en-US" sz="24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。</a:t>
            </a:r>
            <a:r>
              <a:rPr lang="en-US" sz="2400" b="0" strike="noStrike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[</a:t>
            </a:r>
            <a:r>
              <a:rPr lang="zh-TW" altLang="en-US" sz="2400" b="0" strike="noStrike" spc="-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國網中心獨家研發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]</a:t>
            </a: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4" name="投影片編號版面配置區 2"/>
          <p:cNvSpPr txBox="1">
            <a:spLocks/>
          </p:cNvSpPr>
          <p:nvPr/>
        </p:nvSpPr>
        <p:spPr>
          <a:xfrm>
            <a:off x="8570913" y="6592267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8411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686913" y="1988840"/>
            <a:ext cx="7884000" cy="7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500" b="0" strike="noStrike" spc="-1" dirty="0" err="1">
                <a:solidFill>
                  <a:srgbClr val="D7000F"/>
                </a:solidFill>
                <a:latin typeface="標楷體" pitchFamily="65" charset="-120"/>
                <a:ea typeface="標楷體" pitchFamily="65" charset="-120"/>
              </a:rPr>
              <a:t>區塊鏈證書查核平台Demo</a:t>
            </a:r>
            <a:endParaRPr lang="en-US" sz="4500" b="0" strike="noStrike" spc="-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686913" y="2784657"/>
            <a:ext cx="7884000" cy="149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519"/>
              </a:spcBef>
            </a:pPr>
            <a:r>
              <a:rPr lang="en-US" sz="1800" b="0" strike="noStrike" spc="-1" dirty="0" err="1">
                <a:solidFill>
                  <a:srgbClr val="8B8B8B"/>
                </a:solidFill>
                <a:latin typeface="Arial"/>
                <a:ea typeface="Arial"/>
              </a:rPr>
              <a:t>實機操作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" name="投影片編號版面配置區 2"/>
          <p:cNvSpPr txBox="1">
            <a:spLocks/>
          </p:cNvSpPr>
          <p:nvPr/>
        </p:nvSpPr>
        <p:spPr>
          <a:xfrm>
            <a:off x="8570913" y="6592267"/>
            <a:ext cx="57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33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100521" y="4509120"/>
            <a:ext cx="70567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類似案例</a:t>
            </a:r>
            <a:endParaRPr lang="en-US" altLang="zh-TW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Sony </a:t>
            </a: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與 </a:t>
            </a:r>
            <a:r>
              <a:rPr lang="en-US" altLang="zh-TW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Fujitsu</a:t>
            </a: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打擊海外學生假學歷</a:t>
            </a:r>
            <a:endParaRPr lang="en-US" altLang="zh-TW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四大會計事務所普華永道</a:t>
            </a:r>
            <a:r>
              <a:rPr lang="en-US" altLang="zh-TW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(PwC)</a:t>
            </a: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區塊鏈驗證專業證書</a:t>
            </a:r>
            <a:endParaRPr lang="en-US" altLang="zh-CN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45445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539552" y="2564904"/>
            <a:ext cx="8256191" cy="4897016"/>
          </a:xfrm>
        </p:spPr>
        <p:txBody>
          <a:bodyPr/>
          <a:lstStyle/>
          <a:p>
            <a:r>
              <a:rPr lang="zh-TW" altLang="en-US" sz="48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各國商業、政府區塊鏈應用案例</a:t>
            </a:r>
            <a:endParaRPr lang="zh-TW" altLang="en-US" sz="48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hlinkClick r:id="rId2"/>
            </a:endParaRPr>
          </a:p>
          <a:p>
            <a:endParaRPr lang="zh-TW" altLang="en-US" dirty="0"/>
          </a:p>
        </p:txBody>
      </p:sp>
      <p:sp>
        <p:nvSpPr>
          <p:cNvPr id="4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570913" y="6592267"/>
            <a:ext cx="573087" cy="365125"/>
          </a:xfrm>
        </p:spPr>
        <p:txBody>
          <a:bodyPr/>
          <a:lstStyle/>
          <a:p>
            <a:r>
              <a:rPr lang="en-US" altLang="zh-TW" dirty="0"/>
              <a:t>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8524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28"/>
          <p:cNvSpPr txBox="1"/>
          <p:nvPr/>
        </p:nvSpPr>
        <p:spPr>
          <a:xfrm>
            <a:off x="927076" y="3731548"/>
            <a:ext cx="7945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 </a:t>
            </a: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優點：</a:t>
            </a:r>
            <a:endParaRPr lang="en-US" altLang="zh-TW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建置時效快</a:t>
            </a:r>
            <a:endParaRPr lang="en-US" altLang="zh-TW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去中心化，較低手續費</a:t>
            </a:r>
            <a:endParaRPr lang="en-US" altLang="zh-TW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金流分配安全性</a:t>
            </a:r>
            <a:endParaRPr lang="en-US" altLang="zh-TW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570913" y="6592267"/>
            <a:ext cx="573087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TextBox 76"/>
          <p:cNvSpPr txBox="1"/>
          <p:nvPr/>
        </p:nvSpPr>
        <p:spPr>
          <a:xfrm>
            <a:off x="524753" y="100124"/>
            <a:ext cx="959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商業區塊鏈應用案例</a:t>
            </a:r>
            <a:r>
              <a:rPr lang="en-US" altLang="zh-TW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(I)</a:t>
            </a:r>
          </a:p>
        </p:txBody>
      </p:sp>
      <p:grpSp>
        <p:nvGrpSpPr>
          <p:cNvPr id="8" name="组合 27"/>
          <p:cNvGrpSpPr>
            <a:grpSpLocks noChangeAspect="1"/>
          </p:cNvGrpSpPr>
          <p:nvPr/>
        </p:nvGrpSpPr>
        <p:grpSpPr>
          <a:xfrm>
            <a:off x="467544" y="1203375"/>
            <a:ext cx="144000" cy="168786"/>
            <a:chOff x="758562" y="2561597"/>
            <a:chExt cx="423517" cy="496415"/>
          </a:xfrm>
          <a:solidFill>
            <a:srgbClr val="18478F"/>
          </a:solidFill>
        </p:grpSpPr>
        <p:sp>
          <p:nvSpPr>
            <p:cNvPr id="10" name="任意多边形 3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4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" name="文本框 28"/>
          <p:cNvSpPr txBox="1"/>
          <p:nvPr/>
        </p:nvSpPr>
        <p:spPr>
          <a:xfrm>
            <a:off x="899592" y="1052736"/>
            <a:ext cx="408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01  </a:t>
            </a: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物聯網去中心化充電</a:t>
            </a:r>
            <a:endParaRPr lang="en-US" altLang="zh-CN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43007" y="1586739"/>
            <a:ext cx="7704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TW" sz="20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Slock.it</a:t>
            </a:r>
            <a:endParaRPr lang="en-US" altLang="zh-TW" sz="2000" b="1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7" name="组合 27"/>
          <p:cNvGrpSpPr>
            <a:grpSpLocks noChangeAspect="1"/>
          </p:cNvGrpSpPr>
          <p:nvPr/>
        </p:nvGrpSpPr>
        <p:grpSpPr>
          <a:xfrm>
            <a:off x="1312177" y="2363557"/>
            <a:ext cx="144000" cy="168786"/>
            <a:chOff x="758562" y="2561597"/>
            <a:chExt cx="423517" cy="496415"/>
          </a:xfrm>
          <a:solidFill>
            <a:srgbClr val="002A40"/>
          </a:solidFill>
        </p:grpSpPr>
        <p:sp>
          <p:nvSpPr>
            <p:cNvPr id="18" name="任意多边形 3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9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1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2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3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4" name="文本框 28"/>
          <p:cNvSpPr txBox="1"/>
          <p:nvPr/>
        </p:nvSpPr>
        <p:spPr>
          <a:xfrm>
            <a:off x="1744224" y="2200796"/>
            <a:ext cx="5796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02 </a:t>
            </a:r>
            <a:r>
              <a:rPr lang="zh-TW" altLang="en-US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解決</a:t>
            </a:r>
            <a:endParaRPr lang="en-US" altLang="zh-TW" sz="2400" b="1" spc="300" dirty="0">
              <a:solidFill>
                <a:srgbClr val="002A4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電動車充電站不易找尋</a:t>
            </a:r>
            <a:endParaRPr lang="en-US" altLang="zh-TW" sz="2400" b="1" spc="300" dirty="0">
              <a:solidFill>
                <a:srgbClr val="002A4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實現電力共享概念</a:t>
            </a:r>
            <a:endParaRPr lang="en-US" altLang="zh-TW" sz="2400" b="1" spc="300" dirty="0">
              <a:solidFill>
                <a:srgbClr val="002A4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簡化金流拆帳複雜性</a:t>
            </a:r>
            <a:endParaRPr lang="en-US" altLang="zh-TW" sz="2400" b="1" spc="300" dirty="0">
              <a:solidFill>
                <a:srgbClr val="002A4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TW" altLang="en-US" sz="2400" b="1" spc="300" dirty="0">
              <a:solidFill>
                <a:srgbClr val="002A4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6" name="组合 27"/>
          <p:cNvGrpSpPr>
            <a:grpSpLocks noChangeAspect="1"/>
          </p:cNvGrpSpPr>
          <p:nvPr/>
        </p:nvGrpSpPr>
        <p:grpSpPr>
          <a:xfrm>
            <a:off x="495028" y="3855579"/>
            <a:ext cx="144000" cy="168786"/>
            <a:chOff x="758562" y="2561597"/>
            <a:chExt cx="423517" cy="496415"/>
          </a:xfrm>
          <a:solidFill>
            <a:srgbClr val="18478F"/>
          </a:solidFill>
        </p:grpSpPr>
        <p:sp>
          <p:nvSpPr>
            <p:cNvPr id="27" name="任意多边形 3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8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3" name="组合 27"/>
          <p:cNvGrpSpPr>
            <a:grpSpLocks noChangeAspect="1"/>
          </p:cNvGrpSpPr>
          <p:nvPr/>
        </p:nvGrpSpPr>
        <p:grpSpPr>
          <a:xfrm>
            <a:off x="1333066" y="5576506"/>
            <a:ext cx="144000" cy="168786"/>
            <a:chOff x="758562" y="2561597"/>
            <a:chExt cx="423517" cy="496415"/>
          </a:xfrm>
          <a:solidFill>
            <a:srgbClr val="002A40"/>
          </a:solidFill>
        </p:grpSpPr>
        <p:sp>
          <p:nvSpPr>
            <p:cNvPr id="44" name="任意多边形 3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5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8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9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50" name="文本框 28"/>
          <p:cNvSpPr txBox="1"/>
          <p:nvPr/>
        </p:nvSpPr>
        <p:spPr>
          <a:xfrm>
            <a:off x="1744224" y="5432490"/>
            <a:ext cx="324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04  </a:t>
            </a:r>
            <a:r>
              <a:rPr lang="zh-TW" altLang="en-US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類似案例</a:t>
            </a:r>
          </a:p>
        </p:txBody>
      </p:sp>
      <p:sp>
        <p:nvSpPr>
          <p:cNvPr id="51" name="文本框 28"/>
          <p:cNvSpPr txBox="1"/>
          <p:nvPr/>
        </p:nvSpPr>
        <p:spPr>
          <a:xfrm>
            <a:off x="1743007" y="5894155"/>
            <a:ext cx="579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Airbnb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Uber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TW" altLang="en-US" sz="2400" b="1" spc="300" dirty="0">
              <a:solidFill>
                <a:srgbClr val="002A4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" grpId="0"/>
      <p:bldP spid="9" grpId="0"/>
      <p:bldP spid="16" grpId="0"/>
      <p:bldP spid="24" grpId="0"/>
      <p:bldP spid="50" grpId="0"/>
      <p:bldP spid="5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70913" y="6592267"/>
            <a:ext cx="573087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7" name="TextBox 76"/>
          <p:cNvSpPr txBox="1"/>
          <p:nvPr/>
        </p:nvSpPr>
        <p:spPr>
          <a:xfrm>
            <a:off x="524753" y="100124"/>
            <a:ext cx="959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商業區塊鏈應用案例</a:t>
            </a:r>
            <a:r>
              <a:rPr lang="en-US" altLang="zh-TW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(II)</a:t>
            </a:r>
          </a:p>
        </p:txBody>
      </p:sp>
      <p:sp>
        <p:nvSpPr>
          <p:cNvPr id="9" name="文本框 28"/>
          <p:cNvSpPr txBox="1"/>
          <p:nvPr/>
        </p:nvSpPr>
        <p:spPr>
          <a:xfrm>
            <a:off x="1202830" y="3477717"/>
            <a:ext cx="762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優勢             挑戰</a:t>
            </a:r>
          </a:p>
        </p:txBody>
      </p:sp>
      <p:grpSp>
        <p:nvGrpSpPr>
          <p:cNvPr id="10" name="组合 27"/>
          <p:cNvGrpSpPr>
            <a:grpSpLocks noChangeAspect="1"/>
          </p:cNvGrpSpPr>
          <p:nvPr/>
        </p:nvGrpSpPr>
        <p:grpSpPr>
          <a:xfrm>
            <a:off x="738838" y="1474524"/>
            <a:ext cx="144000" cy="168786"/>
            <a:chOff x="758562" y="2561597"/>
            <a:chExt cx="423517" cy="496415"/>
          </a:xfrm>
          <a:solidFill>
            <a:srgbClr val="18478F"/>
          </a:solidFill>
        </p:grpSpPr>
        <p:sp>
          <p:nvSpPr>
            <p:cNvPr id="11" name="任意多边形 3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4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文本框 28"/>
          <p:cNvSpPr txBox="1"/>
          <p:nvPr/>
        </p:nvSpPr>
        <p:spPr>
          <a:xfrm>
            <a:off x="1170886" y="1323885"/>
            <a:ext cx="73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01</a:t>
            </a: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CN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9" name="组合 27"/>
          <p:cNvGrpSpPr>
            <a:grpSpLocks noChangeAspect="1"/>
          </p:cNvGrpSpPr>
          <p:nvPr/>
        </p:nvGrpSpPr>
        <p:grpSpPr>
          <a:xfrm>
            <a:off x="1583471" y="2634706"/>
            <a:ext cx="144000" cy="168786"/>
            <a:chOff x="758562" y="2561597"/>
            <a:chExt cx="423517" cy="496415"/>
          </a:xfrm>
          <a:solidFill>
            <a:srgbClr val="002A40"/>
          </a:solidFill>
        </p:grpSpPr>
        <p:sp>
          <p:nvSpPr>
            <p:cNvPr id="20" name="任意多边形 3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1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2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3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4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5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6" name="文本框 28"/>
          <p:cNvSpPr txBox="1"/>
          <p:nvPr/>
        </p:nvSpPr>
        <p:spPr>
          <a:xfrm>
            <a:off x="2015518" y="2484067"/>
            <a:ext cx="680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02</a:t>
            </a:r>
            <a:r>
              <a:rPr lang="zh-TW" altLang="en-US" sz="2400" b="1" spc="300" dirty="0">
                <a:solidFill>
                  <a:srgbClr val="002A4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提高物流管理中資料流通性及安全性</a:t>
            </a:r>
          </a:p>
        </p:txBody>
      </p:sp>
      <p:grpSp>
        <p:nvGrpSpPr>
          <p:cNvPr id="27" name="组合 27"/>
          <p:cNvGrpSpPr>
            <a:grpSpLocks noChangeAspect="1"/>
          </p:cNvGrpSpPr>
          <p:nvPr/>
        </p:nvGrpSpPr>
        <p:grpSpPr>
          <a:xfrm>
            <a:off x="770782" y="3628356"/>
            <a:ext cx="144000" cy="168786"/>
            <a:chOff x="758562" y="2561597"/>
            <a:chExt cx="423517" cy="496415"/>
          </a:xfrm>
          <a:solidFill>
            <a:srgbClr val="18478F"/>
          </a:solidFill>
        </p:grpSpPr>
        <p:sp>
          <p:nvSpPr>
            <p:cNvPr id="28" name="任意多边形 3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1552124" y="4043240"/>
            <a:ext cx="3726160" cy="1192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安全性</a:t>
            </a: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去中間化</a:t>
            </a: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可追蹤性</a:t>
            </a:r>
          </a:p>
        </p:txBody>
      </p:sp>
      <p:sp>
        <p:nvSpPr>
          <p:cNvPr id="43" name="矩形 42"/>
          <p:cNvSpPr/>
          <p:nvPr/>
        </p:nvSpPr>
        <p:spPr>
          <a:xfrm>
            <a:off x="1907704" y="1382434"/>
            <a:ext cx="505721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TW" sz="2400" b="1" dirty="0">
                <a:solidFill>
                  <a:srgbClr val="18478F"/>
                </a:solidFill>
                <a:hlinkClick r:id="rId3"/>
              </a:rPr>
              <a:t>Maersk and IBM supply chain solution</a:t>
            </a:r>
            <a:endParaRPr lang="en-US" altLang="zh-TW" sz="2400" b="1" dirty="0">
              <a:solidFill>
                <a:srgbClr val="18478F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026764" y="3995628"/>
            <a:ext cx="3726160" cy="1192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輸入驗證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法律效力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endParaRPr lang="zh-TW" altLang="en-US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70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/>
      <p:bldP spid="26" grpId="0"/>
      <p:bldP spid="42" grpId="0"/>
      <p:bldP spid="43" grpId="0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70913" y="6592267"/>
            <a:ext cx="573087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7" name="TextBox 76"/>
          <p:cNvSpPr txBox="1"/>
          <p:nvPr/>
        </p:nvSpPr>
        <p:spPr>
          <a:xfrm>
            <a:off x="524753" y="100124"/>
            <a:ext cx="959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商業區塊鏈應用案例</a:t>
            </a:r>
            <a:r>
              <a:rPr lang="en-US" altLang="zh-TW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(II)</a:t>
            </a:r>
          </a:p>
        </p:txBody>
      </p:sp>
      <p:sp>
        <p:nvSpPr>
          <p:cNvPr id="9" name="文本框 28"/>
          <p:cNvSpPr txBox="1"/>
          <p:nvPr/>
        </p:nvSpPr>
        <p:spPr>
          <a:xfrm>
            <a:off x="803955" y="2411537"/>
            <a:ext cx="762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02</a:t>
            </a: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優勢             挑戰</a:t>
            </a:r>
          </a:p>
        </p:txBody>
      </p:sp>
      <p:grpSp>
        <p:nvGrpSpPr>
          <p:cNvPr id="10" name="组合 27"/>
          <p:cNvGrpSpPr>
            <a:grpSpLocks noChangeAspect="1"/>
          </p:cNvGrpSpPr>
          <p:nvPr/>
        </p:nvGrpSpPr>
        <p:grpSpPr>
          <a:xfrm>
            <a:off x="323528" y="1474524"/>
            <a:ext cx="144000" cy="168786"/>
            <a:chOff x="758562" y="2561597"/>
            <a:chExt cx="423517" cy="496415"/>
          </a:xfrm>
          <a:solidFill>
            <a:srgbClr val="18478F"/>
          </a:solidFill>
        </p:grpSpPr>
        <p:sp>
          <p:nvSpPr>
            <p:cNvPr id="11" name="任意多边形 3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4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文本框 28"/>
          <p:cNvSpPr txBox="1"/>
          <p:nvPr/>
        </p:nvSpPr>
        <p:spPr>
          <a:xfrm>
            <a:off x="755576" y="1323885"/>
            <a:ext cx="73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01</a:t>
            </a:r>
            <a:r>
              <a:rPr lang="zh-TW" altLang="en-US" sz="2400" b="1" spc="3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CN" sz="2400" b="1" spc="3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" name="组合 27"/>
          <p:cNvGrpSpPr>
            <a:grpSpLocks noChangeAspect="1"/>
          </p:cNvGrpSpPr>
          <p:nvPr/>
        </p:nvGrpSpPr>
        <p:grpSpPr>
          <a:xfrm>
            <a:off x="350715" y="2543042"/>
            <a:ext cx="144000" cy="168786"/>
            <a:chOff x="758562" y="2561597"/>
            <a:chExt cx="423517" cy="496415"/>
          </a:xfrm>
          <a:solidFill>
            <a:srgbClr val="18478F"/>
          </a:solidFill>
        </p:grpSpPr>
        <p:sp>
          <p:nvSpPr>
            <p:cNvPr id="28" name="任意多边形 3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45837" y="2933841"/>
            <a:ext cx="3458837" cy="2956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串聯不同城市地鐵公司資訊，不用額外買當地票券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結合「電子發票」具供「不可篡改」性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可追蹤性</a:t>
            </a:r>
          </a:p>
        </p:txBody>
      </p:sp>
      <p:sp>
        <p:nvSpPr>
          <p:cNvPr id="43" name="矩形 42"/>
          <p:cNvSpPr/>
          <p:nvPr/>
        </p:nvSpPr>
        <p:spPr>
          <a:xfrm>
            <a:off x="1907704" y="1382434"/>
            <a:ext cx="4810932" cy="859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zh-TW" altLang="en-US" sz="2400" b="1" dirty="0">
                <a:solidFill>
                  <a:srgbClr val="18478F"/>
                </a:solidFill>
                <a:hlinkClick r:id="rId3"/>
              </a:rPr>
              <a:t>支付寶「區塊鏈」地鐵應用，</a:t>
            </a:r>
            <a:endParaRPr lang="en-US" altLang="zh-TW" sz="2400" b="1" dirty="0">
              <a:solidFill>
                <a:srgbClr val="18478F"/>
              </a:solidFill>
              <a:hlinkClick r:id="rId3"/>
            </a:endParaRP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zh-TW" altLang="en-US" sz="2400" b="1" dirty="0">
                <a:solidFill>
                  <a:srgbClr val="18478F"/>
                </a:solidFill>
                <a:hlinkClick r:id="rId3"/>
              </a:rPr>
              <a:t>長三角通票覆蓋已</a:t>
            </a:r>
            <a:r>
              <a:rPr lang="en-US" altLang="zh-TW" sz="2400" b="1" dirty="0">
                <a:solidFill>
                  <a:srgbClr val="18478F"/>
                </a:solidFill>
                <a:hlinkClick r:id="rId3"/>
              </a:rPr>
              <a:t>11</a:t>
            </a:r>
            <a:r>
              <a:rPr lang="zh-TW" altLang="en-US" sz="2400" b="1" dirty="0">
                <a:solidFill>
                  <a:srgbClr val="18478F"/>
                </a:solidFill>
                <a:hlinkClick r:id="rId3"/>
              </a:rPr>
              <a:t>城市</a:t>
            </a:r>
            <a:r>
              <a:rPr lang="en-US" altLang="zh-TW" sz="2400" b="1" dirty="0">
                <a:solidFill>
                  <a:srgbClr val="18478F"/>
                </a:solidFill>
                <a:hlinkClick r:id="rId3"/>
              </a:rPr>
              <a:t>1842</a:t>
            </a:r>
            <a:r>
              <a:rPr lang="zh-TW" altLang="en-US" sz="2400" b="1" dirty="0">
                <a:solidFill>
                  <a:srgbClr val="18478F"/>
                </a:solidFill>
                <a:hlinkClick r:id="rId3"/>
              </a:rPr>
              <a:t>公里</a:t>
            </a:r>
            <a:endParaRPr lang="en-US" altLang="zh-TW" sz="2400" b="1" dirty="0">
              <a:solidFill>
                <a:srgbClr val="18478F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026764" y="3995628"/>
            <a:ext cx="3726160" cy="1192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輸入驗證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法律效力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endParaRPr lang="zh-TW" altLang="en-US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https://i1.kknews.cc/SIG=71bm4e/ctp-vzntr/463563nr396n41p6osrq5s61155578p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847" y="2438277"/>
            <a:ext cx="50482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1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/>
      <p:bldP spid="42" grpId="0"/>
      <p:bldP spid="43" grpId="0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4294967295"/>
          </p:nvPr>
        </p:nvSpPr>
        <p:spPr>
          <a:xfrm>
            <a:off x="395536" y="1322017"/>
            <a:ext cx="7886700" cy="56165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區塊鏈身分認證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hlinkClick r:id="rId4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cap="none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區塊鏈投票系統</a:t>
            </a:r>
            <a:endParaRPr lang="en-US" altLang="zh-TW" sz="2400" b="1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2000" cap="none" dirty="0">
                <a:latin typeface="標楷體" panose="03000509000000000000" pitchFamily="65" charset="-120"/>
                <a:ea typeface="標楷體" panose="03000509000000000000" pitchFamily="65" charset="-120"/>
              </a:rPr>
              <a:t>South Korea, Japanese city of Tsukuba (</a:t>
            </a:r>
            <a:r>
              <a:rPr lang="zh-TW" altLang="en-US" sz="2000" cap="none" dirty="0">
                <a:latin typeface="標楷體" panose="03000509000000000000" pitchFamily="65" charset="-120"/>
                <a:ea typeface="標楷體" panose="03000509000000000000" pitchFamily="65" charset="-120"/>
              </a:rPr>
              <a:t>筑波市</a:t>
            </a:r>
            <a:r>
              <a:rPr lang="en-US" altLang="zh-TW" sz="2000" cap="none" dirty="0">
                <a:latin typeface="標楷體" panose="03000509000000000000" pitchFamily="65" charset="-120"/>
                <a:ea typeface="標楷體" panose="03000509000000000000" pitchFamily="65" charset="-120"/>
              </a:rPr>
              <a:t>), City of Denver, West Virginia, Swiss city of Zug</a:t>
            </a:r>
          </a:p>
          <a:p>
            <a:pPr lvl="1"/>
            <a:endParaRPr lang="en-US" altLang="zh-TW" sz="2000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cap="none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英國公文檔案保存區塊鏈</a:t>
            </a:r>
            <a:endParaRPr lang="en-US" altLang="zh-TW" sz="2400" b="1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000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cap="none" dirty="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印度食品供應鏈</a:t>
            </a:r>
            <a:endParaRPr lang="en-US" altLang="zh-TW" sz="2400" b="1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000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cap="none" dirty="0"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美國國土安全部</a:t>
            </a:r>
            <a:endParaRPr lang="en-US" altLang="zh-TW" sz="2400" b="1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000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  <a:hlinkClick r:id="rId8"/>
              </a:rPr>
              <a:t>區塊鏈電子發票</a:t>
            </a:r>
            <a:endParaRPr lang="en-US" altLang="zh-TW" sz="2000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cap="none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cap="none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70913" y="6592267"/>
            <a:ext cx="573087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6" name="TextBox 76"/>
          <p:cNvSpPr txBox="1"/>
          <p:nvPr/>
        </p:nvSpPr>
        <p:spPr>
          <a:xfrm>
            <a:off x="524753" y="100124"/>
            <a:ext cx="959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各國政府單位區塊鏈案例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97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1547664" y="3140968"/>
            <a:ext cx="8256191" cy="4897016"/>
          </a:xfrm>
        </p:spPr>
        <p:txBody>
          <a:bodyPr/>
          <a:lstStyle/>
          <a:p>
            <a:pPr algn="l" rtl="0"/>
            <a:r>
              <a:rPr lang="zh-TW" altLang="en-US" sz="4800" kern="1200" spc="-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hlinkClick r:id="rId2"/>
              </a:rPr>
              <a:t>區塊鏈概念簡介</a:t>
            </a:r>
            <a:endParaRPr lang="en-US" altLang="zh-TW" sz="4800" kern="1200" spc="-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6180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4294967295"/>
          </p:nvPr>
        </p:nvSpPr>
        <p:spPr>
          <a:xfrm>
            <a:off x="501234" y="1252538"/>
            <a:ext cx="7886700" cy="523716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zh-TW" sz="2000" cap="none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000" cap="none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IBM </a:t>
            </a:r>
            <a:r>
              <a:rPr lang="zh-TW" altLang="en-US" sz="3000" cap="none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與 </a:t>
            </a:r>
            <a:r>
              <a:rPr lang="en-US" altLang="zh-TW" sz="30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Walmart </a:t>
            </a:r>
            <a:r>
              <a:rPr lang="zh-TW" altLang="en-US" sz="3000" cap="none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食品安全區塊鏈</a:t>
            </a:r>
            <a:endParaRPr lang="en-US" altLang="zh-TW" sz="3000" cap="none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0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  <a:hlinkClick r:id="rId4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區塊鏈代幣型瀏覽器 </a:t>
            </a:r>
            <a:r>
              <a:rPr lang="en-US" altLang="zh-TW" sz="30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Brave Browser </a:t>
            </a:r>
            <a:endParaRPr lang="en-US" altLang="zh-TW" sz="3000" cap="none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000" cap="none" baseline="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0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JPMorgan </a:t>
            </a:r>
            <a:r>
              <a:rPr lang="zh-TW" altLang="en-US" sz="30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整合 </a:t>
            </a:r>
            <a:r>
              <a:rPr lang="en-US" altLang="zh-TW" sz="30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220</a:t>
            </a:r>
            <a:r>
              <a:rPr lang="zh-TW" altLang="en-US" sz="300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間銀行區塊鏈加速清算效率</a:t>
            </a:r>
            <a:endParaRPr lang="en-US" altLang="zh-TW" sz="30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000" cap="none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cap="none" baseline="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韓國新創將「藝術品代幣化」賣給大眾</a:t>
            </a:r>
            <a:endParaRPr lang="en-US" altLang="zh-TW" sz="3000" cap="none" baseline="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300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cap="none" baseline="0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8"/>
              </a:rPr>
              <a:t>德國第二大銀行正導入以區塊鏈技術支付「自駕卡車」自動支付充電費</a:t>
            </a:r>
            <a:endParaRPr lang="en-US" altLang="zh-TW" sz="3000" cap="none" baseline="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cap="none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b="1" cap="none" baseline="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cap="none" baseline="0" dirty="0">
              <a:solidFill>
                <a:srgbClr val="18478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70913" y="6592267"/>
            <a:ext cx="573087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6" name="TextBox 76"/>
          <p:cNvSpPr txBox="1"/>
          <p:nvPr/>
        </p:nvSpPr>
        <p:spPr>
          <a:xfrm>
            <a:off x="524753" y="100124"/>
            <a:ext cx="959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各國商業區塊鏈案例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98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type="body" idx="4294967295"/>
          </p:nvPr>
        </p:nvSpPr>
        <p:spPr>
          <a:xfrm>
            <a:off x="976436" y="1503963"/>
            <a:ext cx="788670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800" cap="none" baseline="0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台新銀行</a:t>
            </a:r>
            <a:r>
              <a:rPr lang="en-US" altLang="zh-TW" sz="2800" cap="none" baseline="0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GLN</a:t>
            </a:r>
            <a:r>
              <a:rPr lang="zh-TW" altLang="en-US" sz="2800" cap="none" baseline="0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紅利聯盟區塊鏈</a:t>
            </a:r>
            <a:endParaRPr lang="en-US" altLang="zh-TW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cap="none" baseline="0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奧丁丁生產履歷區塊鏈</a:t>
            </a:r>
            <a:endParaRPr lang="en-US" altLang="zh-TW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cap="none" baseline="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航班延遲理賠區塊鏈</a:t>
            </a:r>
            <a:endParaRPr lang="en-US" altLang="zh-TW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中華民國公務員獎懲令區塊鏈驗證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cap="none" baseline="0" dirty="0"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北醫病歷主權架構於私有區塊鏈</a:t>
            </a:r>
            <a:endParaRPr lang="en-US" altLang="zh-TW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cap="none" baseline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570913" y="6489700"/>
            <a:ext cx="573087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5" name="TextBox 76"/>
          <p:cNvSpPr txBox="1"/>
          <p:nvPr/>
        </p:nvSpPr>
        <p:spPr>
          <a:xfrm>
            <a:off x="524753" y="100124"/>
            <a:ext cx="959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國內區塊鏈案例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203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latin typeface="Times New Roman" pitchFamily="18" charset="0"/>
                <a:ea typeface="標楷體" pitchFamily="65" charset="-120"/>
              </a:rPr>
              <a:t>Reference</a:t>
            </a:r>
            <a:endParaRPr lang="zh-TW" altLang="en-US" sz="36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/>
              <a:t>[1] Michele </a:t>
            </a:r>
            <a:r>
              <a:rPr lang="en-US" altLang="zh-TW" dirty="0" err="1"/>
              <a:t>D'Aliessi</a:t>
            </a:r>
            <a:r>
              <a:rPr lang="en-US" altLang="zh-TW" dirty="0"/>
              <a:t>, How Does the </a:t>
            </a:r>
            <a:r>
              <a:rPr lang="en-US" altLang="zh-TW" dirty="0" err="1"/>
              <a:t>Blockchain</a:t>
            </a:r>
            <a:r>
              <a:rPr lang="en-US" altLang="zh-TW" dirty="0"/>
              <a:t> Work?, </a:t>
            </a:r>
            <a:r>
              <a:rPr lang="en-US" altLang="zh-TW" dirty="0">
                <a:hlinkClick r:id="rId2"/>
              </a:rPr>
              <a:t>https://medium.com/@micheledaliessi/how-does-the-blockchain-work-98c8cd01d2ae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lvl="0" indent="0">
              <a:buNone/>
            </a:pPr>
            <a:r>
              <a:rPr lang="en-US" altLang="zh-TW" dirty="0"/>
              <a:t>[2]B.-S. Liang, “</a:t>
            </a:r>
            <a:r>
              <a:rPr lang="en-US" altLang="zh-TW" dirty="0" err="1"/>
              <a:t>Blockchain</a:t>
            </a:r>
            <a:r>
              <a:rPr lang="en-US" altLang="zh-TW" dirty="0"/>
              <a:t> for </a:t>
            </a:r>
            <a:r>
              <a:rPr lang="en-US" altLang="zh-TW" dirty="0" err="1"/>
              <a:t>IoT</a:t>
            </a:r>
            <a:r>
              <a:rPr lang="en-US" altLang="zh-TW" dirty="0"/>
              <a:t> and Deep Learning Applications,” </a:t>
            </a:r>
            <a:r>
              <a:rPr lang="en-US" altLang="zh-TW" dirty="0" err="1"/>
              <a:t>Blockchain</a:t>
            </a:r>
            <a:r>
              <a:rPr lang="en-US" altLang="zh-TW" dirty="0"/>
              <a:t> summit conference, 2016.</a:t>
            </a:r>
          </a:p>
          <a:p>
            <a:pPr marL="0" lvl="0" indent="0">
              <a:buNone/>
            </a:pPr>
            <a:endParaRPr lang="en-US" altLang="zh-TW" dirty="0"/>
          </a:p>
          <a:p>
            <a:pPr marL="0" lvl="0" indent="0">
              <a:buNone/>
            </a:pPr>
            <a:r>
              <a:rPr lang="en-US" altLang="zh-TW" dirty="0"/>
              <a:t>[3] </a:t>
            </a:r>
            <a:r>
              <a:rPr lang="en-US" altLang="zh-TW" dirty="0" err="1"/>
              <a:t>Ladislav</a:t>
            </a:r>
            <a:r>
              <a:rPr lang="en-US" altLang="zh-TW" dirty="0"/>
              <a:t> </a:t>
            </a:r>
            <a:r>
              <a:rPr lang="en-US" altLang="zh-TW" dirty="0" err="1"/>
              <a:t>Beranek</a:t>
            </a:r>
            <a:r>
              <a:rPr lang="en-US" altLang="zh-TW" dirty="0"/>
              <a:t>, </a:t>
            </a:r>
            <a:r>
              <a:rPr lang="en-US" altLang="zh-TW" dirty="0" err="1"/>
              <a:t>JOnline</a:t>
            </a:r>
            <a:r>
              <a:rPr lang="en-US" altLang="zh-TW" dirty="0"/>
              <a:t>: Auditing Electronic Auction Systems, ISACA Journal, 2010.</a:t>
            </a:r>
          </a:p>
          <a:p>
            <a:pPr marL="0" lvl="0" indent="0">
              <a:buNone/>
            </a:pPr>
            <a:endParaRPr lang="en-US" altLang="zh-TW" dirty="0"/>
          </a:p>
          <a:p>
            <a:pPr marL="0" lvl="0" indent="0">
              <a:buNone/>
            </a:pPr>
            <a:r>
              <a:rPr lang="en-US" altLang="zh-TW" dirty="0"/>
              <a:t>[4]F. </a:t>
            </a:r>
            <a:r>
              <a:rPr lang="en-US" altLang="zh-TW" dirty="0" err="1"/>
              <a:t>Tschorsch</a:t>
            </a:r>
            <a:r>
              <a:rPr lang="en-US" altLang="zh-TW" dirty="0"/>
              <a:t>, and B. </a:t>
            </a:r>
            <a:r>
              <a:rPr lang="en-US" altLang="zh-TW" dirty="0" err="1"/>
              <a:t>Scheuermann</a:t>
            </a:r>
            <a:r>
              <a:rPr lang="en-US" altLang="zh-TW" dirty="0"/>
              <a:t>, Bitcoin and Beyond: A Technical Survey on Decentralized Digital Currencies, IEEE Communications Surveys &amp; Tutorials, Vol. 18, No3, 2016.</a:t>
            </a:r>
          </a:p>
          <a:p>
            <a:pPr marL="0" lvl="0" indent="0">
              <a:buNone/>
            </a:pPr>
            <a:endParaRPr lang="en-US" altLang="zh-TW" dirty="0"/>
          </a:p>
          <a:p>
            <a:pPr marL="0" lvl="0" indent="0">
              <a:buNone/>
            </a:pPr>
            <a:r>
              <a:rPr lang="en-US" altLang="zh-TW" dirty="0"/>
              <a:t>[5] </a:t>
            </a:r>
            <a:r>
              <a:rPr lang="zh-TW" altLang="zh-TW" dirty="0"/>
              <a:t>陳恭</a:t>
            </a:r>
            <a:r>
              <a:rPr lang="en-US" altLang="zh-TW" dirty="0"/>
              <a:t>, “Smart contracts: a software engineering perspective,” </a:t>
            </a:r>
            <a:r>
              <a:rPr lang="en-US" altLang="zh-TW" dirty="0" err="1"/>
              <a:t>Blockchain</a:t>
            </a:r>
            <a:r>
              <a:rPr lang="en-US" altLang="zh-TW" dirty="0"/>
              <a:t> summit conference, 2016</a:t>
            </a:r>
          </a:p>
          <a:p>
            <a:pPr marL="0" lvl="0" indent="0">
              <a:buNone/>
            </a:pPr>
            <a:endParaRPr lang="en-US" altLang="zh-TW" dirty="0"/>
          </a:p>
          <a:p>
            <a:pPr marL="0" lvl="0" indent="0">
              <a:buNone/>
            </a:pPr>
            <a:r>
              <a:rPr lang="en-US" altLang="zh-TW" dirty="0"/>
              <a:t>[6] Andreas M. Antonopoulos, ”Mastering bitcoin,</a:t>
            </a:r>
            <a:r>
              <a:rPr lang="en-US" altLang="zh-TW" b="1" dirty="0"/>
              <a:t>”</a:t>
            </a:r>
            <a:r>
              <a:rPr lang="en-US" altLang="zh-TW" dirty="0"/>
              <a:t> </a:t>
            </a:r>
            <a:r>
              <a:rPr lang="en-US" altLang="zh-TW" dirty="0" err="1"/>
              <a:t>oreilly</a:t>
            </a:r>
            <a:r>
              <a:rPr lang="en-US" altLang="zh-TW" dirty="0"/>
              <a:t>, 2015.</a:t>
            </a:r>
            <a:endParaRPr lang="zh-TW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96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 flipH="1">
            <a:off x="243271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 flipH="1" flipV="1">
            <a:off x="61239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>
            <a:off x="-129182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104360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2752939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感謝聆聽</a:t>
            </a:r>
          </a:p>
        </p:txBody>
      </p:sp>
      <p:sp>
        <p:nvSpPr>
          <p:cNvPr id="11" name="矩形 10"/>
          <p:cNvSpPr/>
          <p:nvPr/>
        </p:nvSpPr>
        <p:spPr>
          <a:xfrm>
            <a:off x="2524998" y="4247696"/>
            <a:ext cx="3877986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AIL: </a:t>
            </a:r>
            <a:r>
              <a: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yehloyao@gmail.com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TEL: 04-24620202 # 827</a:t>
            </a:r>
          </a:p>
        </p:txBody>
      </p:sp>
      <p:sp>
        <p:nvSpPr>
          <p:cNvPr id="12" name="TextBox 76"/>
          <p:cNvSpPr txBox="1"/>
          <p:nvPr/>
        </p:nvSpPr>
        <p:spPr>
          <a:xfrm>
            <a:off x="2195736" y="3333989"/>
            <a:ext cx="4536504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若有相關區塊鏈議題、專案諮訊等等，可聯絡：</a:t>
            </a:r>
          </a:p>
        </p:txBody>
      </p:sp>
    </p:spTree>
    <p:extLst>
      <p:ext uri="{BB962C8B-B14F-4D97-AF65-F5344CB8AC3E}">
        <p14:creationId xmlns:p14="http://schemas.microsoft.com/office/powerpoint/2010/main" val="13746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6936" y="404664"/>
            <a:ext cx="8229600" cy="576064"/>
          </a:xfrm>
        </p:spPr>
        <p:txBody>
          <a:bodyPr>
            <a:noAutofit/>
          </a:bodyPr>
          <a:lstStyle/>
          <a:p>
            <a:r>
              <a:rPr lang="zh-TW" altLang="en-US" sz="3600" b="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學術領域研發成果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468312" y="1268760"/>
            <a:ext cx="8675688" cy="547260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國際學術會議論文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lvl="1"/>
            <a:r>
              <a:rPr lang="en-US" altLang="zh-TW" b="1" dirty="0"/>
              <a:t>Lo-Yao </a:t>
            </a:r>
            <a:r>
              <a:rPr lang="en-US" altLang="zh-TW" b="1" dirty="0" err="1"/>
              <a:t>Yeh</a:t>
            </a:r>
            <a:r>
              <a:rPr lang="en-US" altLang="zh-TW" b="1" dirty="0"/>
              <a:t>*</a:t>
            </a:r>
            <a:r>
              <a:rPr lang="en-US" altLang="zh-TW" dirty="0"/>
              <a:t>, Peggy Joy Lu, </a:t>
            </a:r>
            <a:r>
              <a:rPr lang="en-US" altLang="zh-TW" dirty="0" err="1"/>
              <a:t>Szu-Hao</a:t>
            </a:r>
            <a:r>
              <a:rPr lang="en-US" altLang="zh-TW" dirty="0"/>
              <a:t> Huang, </a:t>
            </a:r>
            <a:r>
              <a:rPr lang="en-US" altLang="zh-TW" dirty="0" err="1"/>
              <a:t>Jiun</a:t>
            </a:r>
            <a:r>
              <a:rPr lang="en-US" altLang="zh-TW" dirty="0"/>
              <a:t>-Long Huang, "</a:t>
            </a:r>
            <a:r>
              <a:rPr lang="en-US" altLang="zh-TW" dirty="0" err="1"/>
              <a:t>SOChain</a:t>
            </a:r>
            <a:r>
              <a:rPr lang="en-US" altLang="zh-TW" dirty="0"/>
              <a:t>: A Privacy-preserving </a:t>
            </a:r>
            <a:r>
              <a:rPr lang="en-US" altLang="zh-TW" dirty="0" err="1"/>
              <a:t>DDoS</a:t>
            </a:r>
            <a:r>
              <a:rPr lang="en-US" altLang="zh-TW" dirty="0"/>
              <a:t> Data Exchange Service over SOC Consortium Blockchain," accepted by </a:t>
            </a:r>
            <a:r>
              <a:rPr lang="en-US" altLang="zh-TW" b="1" i="1" u="sng" dirty="0"/>
              <a:t>IEEE Transactions on Engineering Management</a:t>
            </a:r>
            <a:r>
              <a:rPr lang="en-US" altLang="zh-TW" dirty="0"/>
              <a:t>, 2020. (SCI, IF = 1.867)</a:t>
            </a:r>
          </a:p>
          <a:p>
            <a:pPr lvl="1"/>
            <a:r>
              <a:rPr lang="en-US" altLang="zh-TW" dirty="0"/>
              <a:t>Jen-Wei Hu, </a:t>
            </a:r>
            <a:r>
              <a:rPr lang="en-US" altLang="zh-TW" b="1" dirty="0"/>
              <a:t>Lo-Yao </a:t>
            </a:r>
            <a:r>
              <a:rPr lang="en-US" altLang="zh-TW" b="1" dirty="0" err="1"/>
              <a:t>Yeh</a:t>
            </a:r>
            <a:r>
              <a:rPr lang="en-US" altLang="zh-TW" b="1" dirty="0"/>
              <a:t>*, </a:t>
            </a:r>
            <a:r>
              <a:rPr lang="en-US" altLang="zh-TW" dirty="0"/>
              <a:t>Shih-Wei Liao, Chu-Sing Yang, “An Autonomous and Malware-proof Blockchain-based Firmware Update Platform with Efficient Batch Verification for </a:t>
            </a:r>
            <a:r>
              <a:rPr lang="en-US" altLang="zh-TW" dirty="0" err="1"/>
              <a:t>IoT</a:t>
            </a:r>
            <a:r>
              <a:rPr lang="en-US" altLang="zh-TW" dirty="0"/>
              <a:t> Devices,” </a:t>
            </a:r>
            <a:r>
              <a:rPr lang="en-US" altLang="zh-TW" b="1" i="1" dirty="0"/>
              <a:t>Computers &amp; Security</a:t>
            </a:r>
            <a:r>
              <a:rPr lang="en-US" altLang="zh-TW" dirty="0"/>
              <a:t>, Vol. 86, pp. 238-252, 2019.  (SCI) (IF=3.062, Rank: 43/155= 27.7%, 2018, Q2, COMPUTER SCIENCE, INFORMATION SYSTEMS)</a:t>
            </a:r>
          </a:p>
          <a:p>
            <a:pPr lvl="1"/>
            <a:r>
              <a:rPr lang="en-US" altLang="zh-TW" dirty="0"/>
              <a:t>Lo-Yao </a:t>
            </a:r>
            <a:r>
              <a:rPr lang="en-US" altLang="zh-TW" dirty="0" err="1"/>
              <a:t>Yeh</a:t>
            </a:r>
            <a:r>
              <a:rPr lang="en-US" altLang="zh-TW" dirty="0"/>
              <a:t>, Wan-</a:t>
            </a:r>
            <a:r>
              <a:rPr lang="en-US" altLang="zh-TW" dirty="0" err="1"/>
              <a:t>Hsin</a:t>
            </a:r>
            <a:r>
              <a:rPr lang="en-US" altLang="zh-TW" dirty="0"/>
              <a:t> Hsu, </a:t>
            </a:r>
            <a:r>
              <a:rPr lang="en-US" altLang="zh-TW" dirty="0" err="1"/>
              <a:t>Jiun</a:t>
            </a:r>
            <a:r>
              <a:rPr lang="en-US" altLang="zh-TW" dirty="0"/>
              <a:t>-Long Huang, </a:t>
            </a:r>
            <a:r>
              <a:rPr lang="en-US" altLang="zh-TW" dirty="0" err="1"/>
              <a:t>Chih-Ya</a:t>
            </a:r>
            <a:r>
              <a:rPr lang="en-US" altLang="zh-TW" dirty="0"/>
              <a:t> Shen, Chi Wu-Lee, Integrating Cellphone-based Hardware Wallet </a:t>
            </a:r>
            <a:r>
              <a:rPr lang="en-US" altLang="zh-TW" dirty="0" err="1"/>
              <a:t>withVisional</a:t>
            </a:r>
            <a:r>
              <a:rPr lang="en-US" altLang="zh-TW" dirty="0"/>
              <a:t> Certificate Verification System,</a:t>
            </a:r>
            <a:r>
              <a:rPr lang="en-US" altLang="zh-TW" b="1" dirty="0"/>
              <a:t> IEEE GLOBECOM</a:t>
            </a:r>
            <a:r>
              <a:rPr lang="en-US" altLang="zh-TW" dirty="0"/>
              <a:t> 2020.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Peggy Joy Lu, </a:t>
            </a:r>
            <a:r>
              <a:rPr lang="en-US" altLang="zh-TW" b="1" dirty="0">
                <a:solidFill>
                  <a:schemeClr val="tx1"/>
                </a:solidFill>
              </a:rPr>
              <a:t>Lo-Yao </a:t>
            </a:r>
            <a:r>
              <a:rPr lang="en-US" altLang="zh-TW" b="1" dirty="0" err="1">
                <a:solidFill>
                  <a:schemeClr val="tx1"/>
                </a:solidFill>
              </a:rPr>
              <a:t>Yeh</a:t>
            </a:r>
            <a:r>
              <a:rPr lang="en-US" altLang="zh-TW" b="1" dirty="0">
                <a:solidFill>
                  <a:schemeClr val="tx1"/>
                </a:solidFill>
              </a:rPr>
              <a:t>*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en-US" altLang="zh-TW" dirty="0" err="1">
                <a:solidFill>
                  <a:schemeClr val="tx1"/>
                </a:solidFill>
              </a:rPr>
              <a:t>Jiun</a:t>
            </a:r>
            <a:r>
              <a:rPr lang="en-US" altLang="zh-TW" dirty="0">
                <a:solidFill>
                  <a:schemeClr val="tx1"/>
                </a:solidFill>
              </a:rPr>
              <a:t>-Long Huang, “A Privacy-preserving Cross-organizational Authentication/Authorization/Accounting System using Blockchain Technology,” </a:t>
            </a:r>
            <a:r>
              <a:rPr lang="en-US" altLang="zh-TW" b="1" i="1" dirty="0"/>
              <a:t>IEEE ICC </a:t>
            </a:r>
            <a:r>
              <a:rPr lang="en-US" altLang="zh-TW" i="1" dirty="0"/>
              <a:t>2018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224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區塊鏈相關專利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45</a:t>
            </a:fld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468313" y="1340768"/>
            <a:ext cx="3815656" cy="4897016"/>
          </a:xfrm>
        </p:spPr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專利申請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lvl="1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區塊鏈可撤銷式分散式檔案平台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發明第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I710238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號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96752"/>
            <a:ext cx="3878785" cy="55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59617" y="1526978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區塊鏈</a:t>
            </a:r>
          </a:p>
        </p:txBody>
      </p:sp>
      <p:sp>
        <p:nvSpPr>
          <p:cNvPr id="7" name="矩形 6"/>
          <p:cNvSpPr/>
          <p:nvPr/>
        </p:nvSpPr>
        <p:spPr>
          <a:xfrm>
            <a:off x="4106972" y="1342619"/>
            <a:ext cx="877163" cy="9233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10541" cmpd="sng">
                  <a:noFill/>
                  <a:prstDash val="solid"/>
                </a:ln>
                <a:solidFill>
                  <a:srgbClr val="18478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≠</a:t>
            </a:r>
          </a:p>
        </p:txBody>
      </p:sp>
      <p:sp>
        <p:nvSpPr>
          <p:cNvPr id="8" name="矩形 7"/>
          <p:cNvSpPr/>
          <p:nvPr/>
        </p:nvSpPr>
        <p:spPr>
          <a:xfrm>
            <a:off x="5479839" y="1526978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比特幣</a:t>
            </a:r>
          </a:p>
        </p:txBody>
      </p:sp>
      <p:sp>
        <p:nvSpPr>
          <p:cNvPr id="10" name="流程圖: 磁碟 9"/>
          <p:cNvSpPr/>
          <p:nvPr/>
        </p:nvSpPr>
        <p:spPr>
          <a:xfrm>
            <a:off x="1663415" y="4509120"/>
            <a:ext cx="5688632" cy="1358071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rgbClr val="7F7F7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區塊鏈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1695752" y="3778960"/>
            <a:ext cx="1538771" cy="864096"/>
          </a:xfrm>
          <a:prstGeom prst="roundRect">
            <a:avLst/>
          </a:prstGeom>
          <a:solidFill>
            <a:srgbClr val="47BEF3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資產</a:t>
            </a: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轉移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223134" y="3782981"/>
            <a:ext cx="1538771" cy="8640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文件驗證</a:t>
            </a:r>
          </a:p>
        </p:txBody>
      </p:sp>
      <p:sp>
        <p:nvSpPr>
          <p:cNvPr id="12" name="矩形 11"/>
          <p:cNvSpPr/>
          <p:nvPr/>
        </p:nvSpPr>
        <p:spPr>
          <a:xfrm>
            <a:off x="4868284" y="35857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18478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…</a:t>
            </a:r>
            <a:endParaRPr lang="zh-TW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18478F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827206" y="3782981"/>
            <a:ext cx="1538771" cy="8640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電子投票</a:t>
            </a:r>
          </a:p>
        </p:txBody>
      </p:sp>
      <p:sp>
        <p:nvSpPr>
          <p:cNvPr id="14" name="矩形 13"/>
          <p:cNvSpPr/>
          <p:nvPr/>
        </p:nvSpPr>
        <p:spPr>
          <a:xfrm>
            <a:off x="5541250" y="2694667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區塊鏈</a:t>
            </a:r>
          </a:p>
        </p:txBody>
      </p:sp>
      <p:sp>
        <p:nvSpPr>
          <p:cNvPr id="15" name="矩形 14"/>
          <p:cNvSpPr/>
          <p:nvPr/>
        </p:nvSpPr>
        <p:spPr>
          <a:xfrm>
            <a:off x="4222745" y="2694667"/>
            <a:ext cx="732893" cy="707886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0541" cmpd="sng">
                  <a:noFill/>
                  <a:prstDash val="solid"/>
                </a:ln>
                <a:solidFill>
                  <a:srgbClr val="18478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endParaRPr lang="zh-TW" altLang="en-US" sz="4000" b="1" cap="none" spc="0" dirty="0">
              <a:ln w="10541" cmpd="sng">
                <a:noFill/>
                <a:prstDash val="solid"/>
              </a:ln>
              <a:solidFill>
                <a:srgbClr val="18478F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1028" y="2694667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比特幣</a:t>
            </a:r>
          </a:p>
        </p:txBody>
      </p:sp>
      <p:sp>
        <p:nvSpPr>
          <p:cNvPr id="17" name="TextBox 76"/>
          <p:cNvSpPr txBox="1"/>
          <p:nvPr/>
        </p:nvSpPr>
        <p:spPr>
          <a:xfrm>
            <a:off x="524754" y="100124"/>
            <a:ext cx="6855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區塊鏈 </a:t>
            </a:r>
            <a:r>
              <a:rPr lang="en-US" altLang="zh-TW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vs. </a:t>
            </a:r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比特幣</a:t>
            </a:r>
            <a:endParaRPr lang="zh-CN" altLang="en-US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6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 animBg="1"/>
      <p:bldP spid="9" grpId="0" animBg="1"/>
      <p:bldP spid="11" grpId="0" animBg="1"/>
      <p:bldP spid="1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5" name="TextBox 76"/>
          <p:cNvSpPr txBox="1"/>
          <p:nvPr/>
        </p:nvSpPr>
        <p:spPr>
          <a:xfrm>
            <a:off x="524754" y="100124"/>
            <a:ext cx="6855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為何有比特幣的由來</a:t>
            </a:r>
            <a:endParaRPr lang="zh-CN" altLang="en-US" sz="4400" dirty="0">
              <a:solidFill>
                <a:srgbClr val="002B4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pSp>
        <p:nvGrpSpPr>
          <p:cNvPr id="12" name="组合 21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155370" y="2540482"/>
            <a:ext cx="688368" cy="688368"/>
            <a:chOff x="7242071" y="3488471"/>
            <a:chExt cx="688368" cy="688368"/>
          </a:xfrm>
          <a:solidFill>
            <a:srgbClr val="FAFAFA"/>
          </a:solidFill>
        </p:grpSpPr>
        <p:sp>
          <p:nvSpPr>
            <p:cNvPr id="15" name="椭圆 22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pFill/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椭圆 27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grpFill/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3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921383" y="2563211"/>
            <a:ext cx="6739247" cy="1347230"/>
            <a:chOff x="8498678" y="945603"/>
            <a:chExt cx="2904197" cy="1347230"/>
          </a:xfrm>
        </p:grpSpPr>
        <p:sp>
          <p:nvSpPr>
            <p:cNvPr id="24" name="矩形 23"/>
            <p:cNvSpPr/>
            <p:nvPr/>
          </p:nvSpPr>
          <p:spPr>
            <a:xfrm>
              <a:off x="8548025" y="1766855"/>
              <a:ext cx="2854850" cy="52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需經由多方銀行相互轉帳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8498678" y="945603"/>
              <a:ext cx="13562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36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慢</a:t>
              </a:r>
              <a:endPara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30" name="组合 4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280737" y="2691703"/>
            <a:ext cx="425378" cy="404678"/>
            <a:chOff x="6323014" y="4870451"/>
            <a:chExt cx="652463" cy="620713"/>
          </a:xfrm>
          <a:solidFill>
            <a:srgbClr val="002B41"/>
          </a:solidFill>
        </p:grpSpPr>
        <p:sp>
          <p:nvSpPr>
            <p:cNvPr id="31" name="Freeform 81"/>
            <p:cNvSpPr>
              <a:spLocks/>
            </p:cNvSpPr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Freeform 83"/>
            <p:cNvSpPr>
              <a:spLocks/>
            </p:cNvSpPr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Freeform 84"/>
            <p:cNvSpPr>
              <a:spLocks/>
            </p:cNvSpPr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21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142794" y="4117966"/>
            <a:ext cx="688368" cy="688368"/>
            <a:chOff x="7242071" y="3488471"/>
            <a:chExt cx="688368" cy="688368"/>
          </a:xfrm>
          <a:solidFill>
            <a:srgbClr val="FAFAFA"/>
          </a:solidFill>
        </p:grpSpPr>
        <p:sp>
          <p:nvSpPr>
            <p:cNvPr id="36" name="椭圆 22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pFill/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" name="椭圆 27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grpFill/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932232" y="4096901"/>
            <a:ext cx="6680588" cy="2284427"/>
            <a:chOff x="8523956" y="1015155"/>
            <a:chExt cx="2878919" cy="2284427"/>
          </a:xfrm>
        </p:grpSpPr>
        <p:sp>
          <p:nvSpPr>
            <p:cNvPr id="39" name="矩形 38"/>
            <p:cNvSpPr/>
            <p:nvPr/>
          </p:nvSpPr>
          <p:spPr>
            <a:xfrm>
              <a:off x="8548025" y="1766855"/>
              <a:ext cx="2854850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經濟學人估計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2014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年全世界銀行對客戶收取約</a:t>
              </a:r>
              <a:r>
                <a:rPr lang="zh-CN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1.7 Trillion (</a:t>
              </a:r>
              <a:r>
                <a:rPr lang="zh-CN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兆</a:t>
              </a:r>
              <a:r>
                <a:rPr lang="en-US" altLang="zh-CN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) 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的轉帳手續費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+mn-lt"/>
              </a:endParaRPr>
            </a:p>
            <a:p>
              <a:pPr marL="342900" indent="-34290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銀行手續費約佔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2014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年全世界經濟活動的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2%</a:t>
              </a:r>
              <a:endParaRPr lang="en-US" altLang="zh-CN" sz="24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523956" y="1015155"/>
              <a:ext cx="13562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3600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  <a:sym typeface="+mn-lt"/>
                </a:rPr>
                <a:t>貴</a:t>
              </a:r>
              <a:endParaRPr lang="zh-CN" altLang="en-US" sz="36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0" name="Freeform 177"/>
          <p:cNvSpPr>
            <a:spLocks noEditPoints="1"/>
          </p:cNvSpPr>
          <p:nvPr/>
        </p:nvSpPr>
        <p:spPr bwMode="auto">
          <a:xfrm>
            <a:off x="1288419" y="4220715"/>
            <a:ext cx="442707" cy="398705"/>
          </a:xfrm>
          <a:custGeom>
            <a:avLst/>
            <a:gdLst>
              <a:gd name="T0" fmla="*/ 39 w 81"/>
              <a:gd name="T1" fmla="*/ 35 h 67"/>
              <a:gd name="T2" fmla="*/ 37 w 81"/>
              <a:gd name="T3" fmla="*/ 28 h 67"/>
              <a:gd name="T4" fmla="*/ 41 w 81"/>
              <a:gd name="T5" fmla="*/ 43 h 67"/>
              <a:gd name="T6" fmla="*/ 44 w 81"/>
              <a:gd name="T7" fmla="*/ 51 h 67"/>
              <a:gd name="T8" fmla="*/ 44 w 81"/>
              <a:gd name="T9" fmla="*/ 46 h 67"/>
              <a:gd name="T10" fmla="*/ 64 w 81"/>
              <a:gd name="T11" fmla="*/ 13 h 67"/>
              <a:gd name="T12" fmla="*/ 62 w 81"/>
              <a:gd name="T13" fmla="*/ 17 h 67"/>
              <a:gd name="T14" fmla="*/ 56 w 81"/>
              <a:gd name="T15" fmla="*/ 17 h 67"/>
              <a:gd name="T16" fmla="*/ 55 w 81"/>
              <a:gd name="T17" fmla="*/ 13 h 67"/>
              <a:gd name="T18" fmla="*/ 25 w 81"/>
              <a:gd name="T19" fmla="*/ 17 h 67"/>
              <a:gd name="T20" fmla="*/ 19 w 81"/>
              <a:gd name="T21" fmla="*/ 17 h 67"/>
              <a:gd name="T22" fmla="*/ 19 w 81"/>
              <a:gd name="T23" fmla="*/ 13 h 67"/>
              <a:gd name="T24" fmla="*/ 0 w 81"/>
              <a:gd name="T25" fmla="*/ 30 h 67"/>
              <a:gd name="T26" fmla="*/ 17 w 81"/>
              <a:gd name="T27" fmla="*/ 67 h 67"/>
              <a:gd name="T28" fmla="*/ 81 w 81"/>
              <a:gd name="T29" fmla="*/ 50 h 67"/>
              <a:gd name="T30" fmla="*/ 64 w 81"/>
              <a:gd name="T31" fmla="*/ 13 h 67"/>
              <a:gd name="T32" fmla="*/ 41 w 81"/>
              <a:gd name="T33" fmla="*/ 54 h 67"/>
              <a:gd name="T34" fmla="*/ 39 w 81"/>
              <a:gd name="T35" fmla="*/ 57 h 67"/>
              <a:gd name="T36" fmla="*/ 32 w 81"/>
              <a:gd name="T37" fmla="*/ 51 h 67"/>
              <a:gd name="T38" fmla="*/ 33 w 81"/>
              <a:gd name="T39" fmla="*/ 45 h 67"/>
              <a:gd name="T40" fmla="*/ 39 w 81"/>
              <a:gd name="T41" fmla="*/ 42 h 67"/>
              <a:gd name="T42" fmla="*/ 32 w 81"/>
              <a:gd name="T43" fmla="*/ 33 h 67"/>
              <a:gd name="T44" fmla="*/ 39 w 81"/>
              <a:gd name="T45" fmla="*/ 25 h 67"/>
              <a:gd name="T46" fmla="*/ 41 w 81"/>
              <a:gd name="T47" fmla="*/ 23 h 67"/>
              <a:gd name="T48" fmla="*/ 48 w 81"/>
              <a:gd name="T49" fmla="*/ 28 h 67"/>
              <a:gd name="T50" fmla="*/ 46 w 81"/>
              <a:gd name="T51" fmla="*/ 34 h 67"/>
              <a:gd name="T52" fmla="*/ 41 w 81"/>
              <a:gd name="T53" fmla="*/ 27 h 67"/>
              <a:gd name="T54" fmla="*/ 48 w 81"/>
              <a:gd name="T55" fmla="*/ 42 h 67"/>
              <a:gd name="T56" fmla="*/ 47 w 81"/>
              <a:gd name="T57" fmla="*/ 52 h 67"/>
              <a:gd name="T58" fmla="*/ 34 w 81"/>
              <a:gd name="T59" fmla="*/ 3 h 67"/>
              <a:gd name="T60" fmla="*/ 56 w 81"/>
              <a:gd name="T61" fmla="*/ 13 h 67"/>
              <a:gd name="T62" fmla="*/ 61 w 81"/>
              <a:gd name="T63" fmla="*/ 16 h 67"/>
              <a:gd name="T64" fmla="*/ 50 w 81"/>
              <a:gd name="T65" fmla="*/ 0 h 67"/>
              <a:gd name="T66" fmla="*/ 20 w 81"/>
              <a:gd name="T67" fmla="*/ 13 h 67"/>
              <a:gd name="T68" fmla="*/ 24 w 81"/>
              <a:gd name="T69" fmla="*/ 1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1" h="67">
                <a:moveTo>
                  <a:pt x="35" y="30"/>
                </a:moveTo>
                <a:cubicBezTo>
                  <a:pt x="35" y="32"/>
                  <a:pt x="37" y="33"/>
                  <a:pt x="39" y="35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7"/>
                  <a:pt x="37" y="27"/>
                  <a:pt x="37" y="28"/>
                </a:cubicBezTo>
                <a:cubicBezTo>
                  <a:pt x="36" y="29"/>
                  <a:pt x="35" y="29"/>
                  <a:pt x="35" y="30"/>
                </a:cubicBezTo>
                <a:close/>
                <a:moveTo>
                  <a:pt x="41" y="43"/>
                </a:moveTo>
                <a:cubicBezTo>
                  <a:pt x="41" y="52"/>
                  <a:pt x="41" y="52"/>
                  <a:pt x="41" y="52"/>
                </a:cubicBezTo>
                <a:cubicBezTo>
                  <a:pt x="42" y="52"/>
                  <a:pt x="43" y="52"/>
                  <a:pt x="44" y="51"/>
                </a:cubicBezTo>
                <a:cubicBezTo>
                  <a:pt x="45" y="50"/>
                  <a:pt x="45" y="49"/>
                  <a:pt x="45" y="48"/>
                </a:cubicBezTo>
                <a:cubicBezTo>
                  <a:pt x="45" y="47"/>
                  <a:pt x="45" y="47"/>
                  <a:pt x="44" y="46"/>
                </a:cubicBezTo>
                <a:cubicBezTo>
                  <a:pt x="44" y="45"/>
                  <a:pt x="43" y="44"/>
                  <a:pt x="41" y="43"/>
                </a:cubicBezTo>
                <a:close/>
                <a:moveTo>
                  <a:pt x="64" y="13"/>
                </a:moveTo>
                <a:cubicBezTo>
                  <a:pt x="62" y="13"/>
                  <a:pt x="62" y="13"/>
                  <a:pt x="62" y="13"/>
                </a:cubicBezTo>
                <a:cubicBezTo>
                  <a:pt x="62" y="14"/>
                  <a:pt x="62" y="15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5"/>
                  <a:pt x="56" y="14"/>
                  <a:pt x="55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4"/>
                  <a:pt x="25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9" y="14"/>
                  <a:pt x="19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8" y="13"/>
                  <a:pt x="0" y="20"/>
                  <a:pt x="0" y="3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9"/>
                  <a:pt x="8" y="67"/>
                  <a:pt x="17" y="67"/>
                </a:cubicBezTo>
                <a:cubicBezTo>
                  <a:pt x="64" y="67"/>
                  <a:pt x="64" y="67"/>
                  <a:pt x="64" y="67"/>
                </a:cubicBezTo>
                <a:cubicBezTo>
                  <a:pt x="73" y="67"/>
                  <a:pt x="81" y="59"/>
                  <a:pt x="81" y="50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20"/>
                  <a:pt x="73" y="13"/>
                  <a:pt x="64" y="13"/>
                </a:cubicBezTo>
                <a:close/>
                <a:moveTo>
                  <a:pt x="47" y="52"/>
                </a:moveTo>
                <a:cubicBezTo>
                  <a:pt x="45" y="53"/>
                  <a:pt x="43" y="54"/>
                  <a:pt x="41" y="54"/>
                </a:cubicBezTo>
                <a:cubicBezTo>
                  <a:pt x="41" y="57"/>
                  <a:pt x="41" y="57"/>
                  <a:pt x="41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6" y="54"/>
                  <a:pt x="34" y="53"/>
                  <a:pt x="32" y="51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4" y="50"/>
                  <a:pt x="36" y="52"/>
                  <a:pt x="39" y="52"/>
                </a:cubicBezTo>
                <a:cubicBezTo>
                  <a:pt x="39" y="42"/>
                  <a:pt x="39" y="42"/>
                  <a:pt x="39" y="42"/>
                </a:cubicBezTo>
                <a:cubicBezTo>
                  <a:pt x="36" y="40"/>
                  <a:pt x="34" y="38"/>
                  <a:pt x="33" y="37"/>
                </a:cubicBezTo>
                <a:cubicBezTo>
                  <a:pt x="32" y="36"/>
                  <a:pt x="32" y="34"/>
                  <a:pt x="32" y="33"/>
                </a:cubicBezTo>
                <a:cubicBezTo>
                  <a:pt x="32" y="31"/>
                  <a:pt x="33" y="29"/>
                  <a:pt x="34" y="28"/>
                </a:cubicBezTo>
                <a:cubicBezTo>
                  <a:pt x="36" y="26"/>
                  <a:pt x="37" y="26"/>
                  <a:pt x="39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5"/>
                  <a:pt x="41" y="25"/>
                  <a:pt x="41" y="25"/>
                </a:cubicBezTo>
                <a:cubicBezTo>
                  <a:pt x="44" y="26"/>
                  <a:pt x="46" y="26"/>
                  <a:pt x="48" y="28"/>
                </a:cubicBezTo>
                <a:cubicBezTo>
                  <a:pt x="47" y="34"/>
                  <a:pt x="47" y="34"/>
                  <a:pt x="47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1"/>
                  <a:pt x="46" y="30"/>
                  <a:pt x="45" y="29"/>
                </a:cubicBezTo>
                <a:cubicBezTo>
                  <a:pt x="44" y="27"/>
                  <a:pt x="42" y="27"/>
                  <a:pt x="41" y="27"/>
                </a:cubicBezTo>
                <a:cubicBezTo>
                  <a:pt x="41" y="36"/>
                  <a:pt x="41" y="36"/>
                  <a:pt x="41" y="36"/>
                </a:cubicBezTo>
                <a:cubicBezTo>
                  <a:pt x="44" y="38"/>
                  <a:pt x="47" y="40"/>
                  <a:pt x="48" y="42"/>
                </a:cubicBezTo>
                <a:cubicBezTo>
                  <a:pt x="49" y="43"/>
                  <a:pt x="49" y="45"/>
                  <a:pt x="49" y="47"/>
                </a:cubicBezTo>
                <a:cubicBezTo>
                  <a:pt x="49" y="49"/>
                  <a:pt x="49" y="50"/>
                  <a:pt x="47" y="52"/>
                </a:cubicBezTo>
                <a:close/>
                <a:moveTo>
                  <a:pt x="25" y="13"/>
                </a:moveTo>
                <a:cubicBezTo>
                  <a:pt x="26" y="7"/>
                  <a:pt x="29" y="3"/>
                  <a:pt x="34" y="3"/>
                </a:cubicBezTo>
                <a:cubicBezTo>
                  <a:pt x="47" y="3"/>
                  <a:pt x="47" y="3"/>
                  <a:pt x="47" y="3"/>
                </a:cubicBezTo>
                <a:cubicBezTo>
                  <a:pt x="52" y="3"/>
                  <a:pt x="55" y="7"/>
                  <a:pt x="56" y="13"/>
                </a:cubicBezTo>
                <a:cubicBezTo>
                  <a:pt x="57" y="14"/>
                  <a:pt x="57" y="15"/>
                  <a:pt x="57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5"/>
                  <a:pt x="61" y="14"/>
                  <a:pt x="61" y="13"/>
                </a:cubicBezTo>
                <a:cubicBezTo>
                  <a:pt x="59" y="5"/>
                  <a:pt x="55" y="0"/>
                  <a:pt x="5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6" y="0"/>
                  <a:pt x="22" y="5"/>
                  <a:pt x="20" y="13"/>
                </a:cubicBezTo>
                <a:cubicBezTo>
                  <a:pt x="20" y="14"/>
                  <a:pt x="20" y="15"/>
                  <a:pt x="20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5"/>
                  <a:pt x="24" y="14"/>
                  <a:pt x="25" y="13"/>
                </a:cubicBezTo>
                <a:close/>
              </a:path>
            </a:pathLst>
          </a:custGeom>
          <a:solidFill>
            <a:srgbClr val="002B4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>
              <a:defRPr/>
            </a:pPr>
            <a:endParaRPr lang="zh-CN" altLang="en-US" sz="24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6042" y="1388127"/>
            <a:ext cx="8061121" cy="940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zh-TW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2008</a:t>
            </a:r>
            <a:r>
              <a:rPr lang="zh-TW" altLang="en-US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年</a:t>
            </a:r>
            <a:r>
              <a:rPr lang="en-US" altLang="zh-TW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Satoshi </a:t>
            </a:r>
            <a:r>
              <a:rPr lang="en-US" altLang="zh-TW" sz="2400" b="1" dirty="0" err="1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Nakamoto</a:t>
            </a:r>
            <a:r>
              <a:rPr lang="en-US" altLang="zh-TW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中本聰</a:t>
            </a:r>
            <a:r>
              <a:rPr lang="en-US" altLang="zh-TW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覺得現有的「集中式」銀行很惡質，「</a:t>
            </a:r>
            <a:r>
              <a:rPr lang="en-US" altLang="zh-TW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跨國</a:t>
            </a:r>
            <a:r>
              <a:rPr lang="en-US" altLang="zh-TW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400" b="1" dirty="0">
                <a:solidFill>
                  <a:srgbClr val="18478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轉帳」的問題一直都不解決</a:t>
            </a:r>
            <a:endParaRPr lang="en-US" altLang="zh-TW" sz="2400" b="1" dirty="0">
              <a:solidFill>
                <a:srgbClr val="18478F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6" name="Freeform 11"/>
          <p:cNvSpPr>
            <a:spLocks noEditPoints="1"/>
          </p:cNvSpPr>
          <p:nvPr/>
        </p:nvSpPr>
        <p:spPr bwMode="auto">
          <a:xfrm>
            <a:off x="422740" y="1493897"/>
            <a:ext cx="474663" cy="476250"/>
          </a:xfrm>
          <a:custGeom>
            <a:avLst/>
            <a:gdLst>
              <a:gd name="T0" fmla="*/ 381 w 402"/>
              <a:gd name="T1" fmla="*/ 10 h 404"/>
              <a:gd name="T2" fmla="*/ 365 w 402"/>
              <a:gd name="T3" fmla="*/ 3 h 404"/>
              <a:gd name="T4" fmla="*/ 358 w 402"/>
              <a:gd name="T5" fmla="*/ 18 h 404"/>
              <a:gd name="T6" fmla="*/ 312 w 402"/>
              <a:gd name="T7" fmla="*/ 133 h 404"/>
              <a:gd name="T8" fmla="*/ 301 w 402"/>
              <a:gd name="T9" fmla="*/ 116 h 404"/>
              <a:gd name="T10" fmla="*/ 282 w 402"/>
              <a:gd name="T11" fmla="*/ 106 h 404"/>
              <a:gd name="T12" fmla="*/ 219 w 402"/>
              <a:gd name="T13" fmla="*/ 107 h 404"/>
              <a:gd name="T14" fmla="*/ 197 w 402"/>
              <a:gd name="T15" fmla="*/ 113 h 404"/>
              <a:gd name="T16" fmla="*/ 11 w 402"/>
              <a:gd name="T17" fmla="*/ 245 h 404"/>
              <a:gd name="T18" fmla="*/ 6 w 402"/>
              <a:gd name="T19" fmla="*/ 273 h 404"/>
              <a:gd name="T20" fmla="*/ 91 w 402"/>
              <a:gd name="T21" fmla="*/ 395 h 404"/>
              <a:gd name="T22" fmla="*/ 116 w 402"/>
              <a:gd name="T23" fmla="*/ 397 h 404"/>
              <a:gd name="T24" fmla="*/ 302 w 402"/>
              <a:gd name="T25" fmla="*/ 265 h 404"/>
              <a:gd name="T26" fmla="*/ 316 w 402"/>
              <a:gd name="T27" fmla="*/ 247 h 404"/>
              <a:gd name="T28" fmla="*/ 336 w 402"/>
              <a:gd name="T29" fmla="*/ 184 h 404"/>
              <a:gd name="T30" fmla="*/ 333 w 402"/>
              <a:gd name="T31" fmla="*/ 163 h 404"/>
              <a:gd name="T32" fmla="*/ 326 w 402"/>
              <a:gd name="T33" fmla="*/ 153 h 404"/>
              <a:gd name="T34" fmla="*/ 381 w 402"/>
              <a:gd name="T35" fmla="*/ 10 h 404"/>
              <a:gd name="T36" fmla="*/ 294 w 402"/>
              <a:gd name="T37" fmla="*/ 197 h 404"/>
              <a:gd name="T38" fmla="*/ 250 w 402"/>
              <a:gd name="T39" fmla="*/ 189 h 404"/>
              <a:gd name="T40" fmla="*/ 258 w 402"/>
              <a:gd name="T41" fmla="*/ 144 h 404"/>
              <a:gd name="T42" fmla="*/ 295 w 402"/>
              <a:gd name="T43" fmla="*/ 145 h 404"/>
              <a:gd name="T44" fmla="*/ 285 w 402"/>
              <a:gd name="T45" fmla="*/ 150 h 404"/>
              <a:gd name="T46" fmla="*/ 279 w 402"/>
              <a:gd name="T47" fmla="*/ 166 h 404"/>
              <a:gd name="T48" fmla="*/ 290 w 402"/>
              <a:gd name="T49" fmla="*/ 173 h 404"/>
              <a:gd name="T50" fmla="*/ 295 w 402"/>
              <a:gd name="T51" fmla="*/ 172 h 404"/>
              <a:gd name="T52" fmla="*/ 307 w 402"/>
              <a:gd name="T53" fmla="*/ 165 h 404"/>
              <a:gd name="T54" fmla="*/ 294 w 402"/>
              <a:gd name="T55" fmla="*/ 197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2" h="404">
                <a:moveTo>
                  <a:pt x="381" y="10"/>
                </a:moveTo>
                <a:cubicBezTo>
                  <a:pt x="378" y="4"/>
                  <a:pt x="372" y="0"/>
                  <a:pt x="365" y="3"/>
                </a:cubicBezTo>
                <a:cubicBezTo>
                  <a:pt x="359" y="5"/>
                  <a:pt x="356" y="12"/>
                  <a:pt x="358" y="18"/>
                </a:cubicBezTo>
                <a:cubicBezTo>
                  <a:pt x="376" y="71"/>
                  <a:pt x="340" y="111"/>
                  <a:pt x="312" y="133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297" y="111"/>
                  <a:pt x="289" y="106"/>
                  <a:pt x="282" y="106"/>
                </a:cubicBezTo>
                <a:cubicBezTo>
                  <a:pt x="219" y="107"/>
                  <a:pt x="219" y="107"/>
                  <a:pt x="219" y="107"/>
                </a:cubicBezTo>
                <a:cubicBezTo>
                  <a:pt x="212" y="106"/>
                  <a:pt x="203" y="109"/>
                  <a:pt x="197" y="113"/>
                </a:cubicBezTo>
                <a:cubicBezTo>
                  <a:pt x="11" y="245"/>
                  <a:pt x="11" y="245"/>
                  <a:pt x="11" y="245"/>
                </a:cubicBezTo>
                <a:cubicBezTo>
                  <a:pt x="2" y="251"/>
                  <a:pt x="0" y="264"/>
                  <a:pt x="6" y="273"/>
                </a:cubicBezTo>
                <a:cubicBezTo>
                  <a:pt x="91" y="395"/>
                  <a:pt x="91" y="395"/>
                  <a:pt x="91" y="395"/>
                </a:cubicBezTo>
                <a:cubicBezTo>
                  <a:pt x="97" y="404"/>
                  <a:pt x="107" y="403"/>
                  <a:pt x="116" y="397"/>
                </a:cubicBezTo>
                <a:cubicBezTo>
                  <a:pt x="302" y="265"/>
                  <a:pt x="302" y="265"/>
                  <a:pt x="302" y="265"/>
                </a:cubicBezTo>
                <a:cubicBezTo>
                  <a:pt x="308" y="261"/>
                  <a:pt x="314" y="253"/>
                  <a:pt x="316" y="247"/>
                </a:cubicBezTo>
                <a:cubicBezTo>
                  <a:pt x="336" y="184"/>
                  <a:pt x="336" y="184"/>
                  <a:pt x="336" y="184"/>
                </a:cubicBezTo>
                <a:cubicBezTo>
                  <a:pt x="338" y="178"/>
                  <a:pt x="337" y="168"/>
                  <a:pt x="333" y="163"/>
                </a:cubicBezTo>
                <a:cubicBezTo>
                  <a:pt x="326" y="153"/>
                  <a:pt x="326" y="153"/>
                  <a:pt x="326" y="153"/>
                </a:cubicBezTo>
                <a:cubicBezTo>
                  <a:pt x="363" y="124"/>
                  <a:pt x="402" y="73"/>
                  <a:pt x="381" y="10"/>
                </a:cubicBezTo>
                <a:close/>
                <a:moveTo>
                  <a:pt x="294" y="197"/>
                </a:moveTo>
                <a:cubicBezTo>
                  <a:pt x="280" y="207"/>
                  <a:pt x="260" y="204"/>
                  <a:pt x="250" y="189"/>
                </a:cubicBezTo>
                <a:cubicBezTo>
                  <a:pt x="240" y="175"/>
                  <a:pt x="243" y="155"/>
                  <a:pt x="258" y="144"/>
                </a:cubicBezTo>
                <a:cubicBezTo>
                  <a:pt x="269" y="136"/>
                  <a:pt x="284" y="137"/>
                  <a:pt x="295" y="145"/>
                </a:cubicBezTo>
                <a:cubicBezTo>
                  <a:pt x="289" y="148"/>
                  <a:pt x="285" y="150"/>
                  <a:pt x="285" y="150"/>
                </a:cubicBezTo>
                <a:cubicBezTo>
                  <a:pt x="279" y="153"/>
                  <a:pt x="276" y="160"/>
                  <a:pt x="279" y="166"/>
                </a:cubicBezTo>
                <a:cubicBezTo>
                  <a:pt x="281" y="171"/>
                  <a:pt x="285" y="173"/>
                  <a:pt x="290" y="173"/>
                </a:cubicBezTo>
                <a:cubicBezTo>
                  <a:pt x="292" y="173"/>
                  <a:pt x="293" y="173"/>
                  <a:pt x="295" y="172"/>
                </a:cubicBezTo>
                <a:cubicBezTo>
                  <a:pt x="299" y="170"/>
                  <a:pt x="303" y="168"/>
                  <a:pt x="307" y="165"/>
                </a:cubicBezTo>
                <a:cubicBezTo>
                  <a:pt x="309" y="177"/>
                  <a:pt x="304" y="190"/>
                  <a:pt x="294" y="197"/>
                </a:cubicBezTo>
                <a:close/>
              </a:path>
            </a:pathLst>
          </a:custGeom>
          <a:solidFill>
            <a:srgbClr val="002B41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8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426775" y="5914865"/>
            <a:ext cx="24482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&lt;Conceptual ledger&gt;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832572" y="1361176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All nodes run a consensus protocol to determine the “trust state” of the ledger </a:t>
            </a:r>
            <a:endParaRPr lang="zh-TW" altLang="en-US" sz="2000" dirty="0"/>
          </a:p>
        </p:txBody>
      </p:sp>
      <p:cxnSp>
        <p:nvCxnSpPr>
          <p:cNvPr id="8" name="直線接點 7"/>
          <p:cNvCxnSpPr/>
          <p:nvPr/>
        </p:nvCxnSpPr>
        <p:spPr>
          <a:xfrm rot="16200000">
            <a:off x="2181760" y="3016232"/>
            <a:ext cx="0" cy="1800000"/>
          </a:xfrm>
          <a:prstGeom prst="line">
            <a:avLst/>
          </a:prstGeom>
          <a:ln w="19050">
            <a:solidFill>
              <a:srgbClr val="18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1293678" y="3005412"/>
            <a:ext cx="891984" cy="920843"/>
          </a:xfrm>
          <a:prstGeom prst="line">
            <a:avLst/>
          </a:prstGeom>
          <a:ln w="19050">
            <a:solidFill>
              <a:srgbClr val="18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609598" y="2451583"/>
            <a:ext cx="1152128" cy="558000"/>
          </a:xfrm>
          <a:prstGeom prst="rect">
            <a:avLst/>
          </a:prstGeom>
          <a:noFill/>
          <a:ln w="19050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 B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9597" y="4816231"/>
            <a:ext cx="1472163" cy="558000"/>
          </a:xfrm>
          <a:prstGeom prst="rect">
            <a:avLst/>
          </a:prstGeom>
          <a:noFill/>
          <a:ln w="19050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 D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06185" y="3647255"/>
            <a:ext cx="1223062" cy="558000"/>
          </a:xfrm>
          <a:prstGeom prst="rect">
            <a:avLst/>
          </a:prstGeom>
          <a:noFill/>
          <a:ln w="19050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 C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 rot="10800000">
            <a:off x="2181761" y="3016231"/>
            <a:ext cx="0" cy="1800000"/>
          </a:xfrm>
          <a:prstGeom prst="line">
            <a:avLst/>
          </a:prstGeom>
          <a:ln w="19050">
            <a:solidFill>
              <a:srgbClr val="18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281760" y="3916232"/>
            <a:ext cx="896727" cy="899999"/>
          </a:xfrm>
          <a:prstGeom prst="line">
            <a:avLst/>
          </a:prstGeom>
          <a:ln w="19050">
            <a:solidFill>
              <a:srgbClr val="18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2178487" y="3005412"/>
            <a:ext cx="903274" cy="920843"/>
          </a:xfrm>
          <a:prstGeom prst="line">
            <a:avLst/>
          </a:prstGeom>
          <a:ln w="19050">
            <a:solidFill>
              <a:srgbClr val="18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2181760" y="3900792"/>
            <a:ext cx="900001" cy="915439"/>
          </a:xfrm>
          <a:prstGeom prst="line">
            <a:avLst/>
          </a:prstGeom>
          <a:ln w="19050">
            <a:solidFill>
              <a:srgbClr val="18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19738" y="2449862"/>
            <a:ext cx="1152128" cy="558000"/>
          </a:xfrm>
          <a:prstGeom prst="rect">
            <a:avLst/>
          </a:prstGeom>
          <a:noFill/>
          <a:ln w="19050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 B</a:t>
            </a:r>
          </a:p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69877" y="3647255"/>
            <a:ext cx="1152128" cy="558000"/>
          </a:xfrm>
          <a:prstGeom prst="rect">
            <a:avLst/>
          </a:prstGeom>
          <a:noFill/>
          <a:ln w="19050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 A</a:t>
            </a:r>
          </a:p>
          <a:p>
            <a:pPr algn="ctr"/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52171" y="4653136"/>
            <a:ext cx="1152128" cy="558000"/>
          </a:xfrm>
          <a:prstGeom prst="rect">
            <a:avLst/>
          </a:prstGeom>
          <a:noFill/>
          <a:ln w="19050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 D</a:t>
            </a:r>
          </a:p>
          <a:p>
            <a:pPr algn="ctr"/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53261" y="3635511"/>
            <a:ext cx="1152128" cy="558000"/>
          </a:xfrm>
          <a:prstGeom prst="rect">
            <a:avLst/>
          </a:prstGeom>
          <a:noFill/>
          <a:ln w="19050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 C</a:t>
            </a:r>
          </a:p>
          <a:p>
            <a:pPr algn="ctr"/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08900" y="4917558"/>
            <a:ext cx="220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All parties have same replica of the ledger</a:t>
            </a:r>
            <a:endParaRPr lang="zh-TW" altLang="en-US" sz="20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82" y="3464112"/>
            <a:ext cx="1484440" cy="778894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42" y="3745978"/>
            <a:ext cx="725919" cy="33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45" y="3899071"/>
            <a:ext cx="602391" cy="2781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177" y="4896880"/>
            <a:ext cx="6032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00" y="3896103"/>
            <a:ext cx="6032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30" y="2695583"/>
            <a:ext cx="60325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直線單箭頭接點 27"/>
          <p:cNvCxnSpPr/>
          <p:nvPr/>
        </p:nvCxnSpPr>
        <p:spPr>
          <a:xfrm>
            <a:off x="5646430" y="3914511"/>
            <a:ext cx="207152" cy="0"/>
          </a:xfrm>
          <a:prstGeom prst="straightConnector1">
            <a:avLst/>
          </a:prstGeom>
          <a:ln w="19050">
            <a:headEnd type="oval" w="med" len="sm"/>
            <a:tailEnd type="oval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7338022" y="3923339"/>
            <a:ext cx="207152" cy="0"/>
          </a:xfrm>
          <a:prstGeom prst="straightConnector1">
            <a:avLst/>
          </a:prstGeom>
          <a:ln w="19050">
            <a:headEnd type="oval" w="med" len="sm"/>
            <a:tailEnd type="oval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6628235" y="3014510"/>
            <a:ext cx="0" cy="449602"/>
          </a:xfrm>
          <a:prstGeom prst="straightConnector1">
            <a:avLst/>
          </a:prstGeom>
          <a:ln w="19050">
            <a:headEnd type="oval" w="med" len="sm"/>
            <a:tailEnd type="oval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6633802" y="4193511"/>
            <a:ext cx="0" cy="449602"/>
          </a:xfrm>
          <a:prstGeom prst="straightConnector1">
            <a:avLst/>
          </a:prstGeom>
          <a:ln w="19050">
            <a:headEnd type="oval" w="med" len="sm"/>
            <a:tailEnd type="oval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7120275" y="2080235"/>
            <a:ext cx="19925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Digitally signed</a:t>
            </a:r>
          </a:p>
          <a:p>
            <a:r>
              <a:rPr lang="en-US" altLang="zh-TW" sz="2000" dirty="0"/>
              <a:t>transactions and</a:t>
            </a:r>
          </a:p>
          <a:p>
            <a:r>
              <a:rPr lang="en-US" altLang="zh-TW" sz="2000" dirty="0"/>
              <a:t>ledger</a:t>
            </a:r>
            <a:endParaRPr lang="zh-TW" altLang="en-US" sz="2000" dirty="0"/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6798269" y="3071426"/>
            <a:ext cx="684607" cy="564085"/>
          </a:xfrm>
          <a:prstGeom prst="straightConnector1">
            <a:avLst/>
          </a:prstGeom>
          <a:ln w="19050">
            <a:headEnd type="none" w="med" len="sm"/>
            <a:tailEnd type="oval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5622005" y="4163023"/>
            <a:ext cx="710172" cy="874351"/>
          </a:xfrm>
          <a:prstGeom prst="straightConnector1">
            <a:avLst/>
          </a:prstGeom>
          <a:ln w="19050">
            <a:headEnd type="none" w="med" len="sm"/>
            <a:tailEnd type="oval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15137" y="3681697"/>
            <a:ext cx="1178540" cy="558000"/>
          </a:xfrm>
          <a:prstGeom prst="rect">
            <a:avLst/>
          </a:prstGeom>
          <a:noFill/>
          <a:ln w="19050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 A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ˊ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315989" y="314120"/>
            <a:ext cx="6855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傳統帳本 </a:t>
            </a:r>
            <a:r>
              <a:rPr lang="en-US" altLang="zh-TW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vs. </a:t>
            </a:r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區塊鏈帳本</a:t>
            </a:r>
            <a:endParaRPr lang="zh-CN" altLang="en-US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394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/>
      <p:bldP spid="32" grpId="0"/>
      <p:bldP spid="36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7" name="內容版面配置區 3"/>
          <p:cNvSpPr txBox="1">
            <a:spLocks/>
          </p:cNvSpPr>
          <p:nvPr/>
        </p:nvSpPr>
        <p:spPr>
          <a:xfrm>
            <a:off x="1109025" y="1337463"/>
            <a:ext cx="7772400" cy="137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40000"/>
              </a:lnSpc>
              <a:buClr>
                <a:schemeClr val="accent1"/>
              </a:buClr>
              <a:buSzPct val="80000"/>
              <a:buNone/>
            </a:pPr>
            <a:r>
              <a:rPr lang="zh-TW" altLang="en-US" sz="2400" cap="none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區塊鏈安全性基礎：每個帳戶皆需有對應的公、私鑰</a:t>
            </a:r>
            <a:endParaRPr lang="en-US" altLang="zh-TW" sz="2400" cap="none" dirty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marL="0" indent="0" defTabSz="457200">
              <a:lnSpc>
                <a:spcPct val="140000"/>
              </a:lnSpc>
              <a:buClr>
                <a:schemeClr val="accent1"/>
              </a:buClr>
              <a:buSzPct val="80000"/>
              <a:buNone/>
            </a:pPr>
            <a:r>
              <a:rPr lang="zh-TW" altLang="en-US" sz="2400" cap="none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區塊鏈以「簽章」</a:t>
            </a:r>
            <a:r>
              <a:rPr lang="en-US" altLang="zh-TW" sz="2400" cap="none" dirty="0">
                <a:latin typeface="標楷體" panose="03000509000000000000" pitchFamily="65" charset="-120"/>
                <a:ea typeface="標楷體" panose="03000509000000000000" pitchFamily="65" charset="-120"/>
              </a:rPr>
              <a:t>(Signature) </a:t>
            </a:r>
            <a:r>
              <a:rPr lang="zh-TW" altLang="en-US" sz="2400" cap="none" dirty="0">
                <a:latin typeface="標楷體" panose="03000509000000000000" pitchFamily="65" charset="-120"/>
                <a:ea typeface="標楷體" panose="03000509000000000000" pitchFamily="65" charset="-120"/>
              </a:rPr>
              <a:t>方式來證明「擁有權」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1543" y="2994517"/>
            <a:ext cx="9060699" cy="3535111"/>
            <a:chOff x="-3564904" y="1770686"/>
            <a:chExt cx="9060699" cy="3535111"/>
          </a:xfrm>
        </p:grpSpPr>
        <p:grpSp>
          <p:nvGrpSpPr>
            <p:cNvPr id="4" name="群組 3"/>
            <p:cNvGrpSpPr/>
            <p:nvPr/>
          </p:nvGrpSpPr>
          <p:grpSpPr>
            <a:xfrm>
              <a:off x="-3564904" y="1770686"/>
              <a:ext cx="9060699" cy="3535111"/>
              <a:chOff x="-20004" y="3102182"/>
              <a:chExt cx="9108334" cy="3428251"/>
            </a:xfrm>
          </p:grpSpPr>
          <p:sp>
            <p:nvSpPr>
              <p:cNvPr id="18" name="矩形 17"/>
              <p:cNvSpPr/>
              <p:nvPr/>
            </p:nvSpPr>
            <p:spPr>
              <a:xfrm flipV="1">
                <a:off x="-20004" y="3102182"/>
                <a:ext cx="2036983" cy="2963205"/>
              </a:xfrm>
              <a:prstGeom prst="rect">
                <a:avLst/>
              </a:prstGeom>
              <a:gradFill flip="none" rotWithShape="1">
                <a:gsLst>
                  <a:gs pos="0">
                    <a:srgbClr val="FFFFCC"/>
                  </a:gs>
                  <a:gs pos="96000">
                    <a:srgbClr val="CCFFFF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FFFFCC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517382" y="3151087"/>
                <a:ext cx="936105" cy="328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</a:t>
                </a:r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22652" y="3619387"/>
                <a:ext cx="1134128" cy="475785"/>
              </a:xfrm>
              <a:prstGeom prst="rect">
                <a:avLst/>
              </a:prstGeom>
              <a:solidFill>
                <a:srgbClr val="CCECFF"/>
              </a:solidFill>
              <a:ln w="19050">
                <a:solidFill>
                  <a:srgbClr val="CCFFFF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ts val="1300"/>
                  </a:lnSpc>
                </a:pPr>
                <a:r>
                  <a:rPr lang="en-US" altLang="zh-TW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</a:t>
                </a:r>
              </a:p>
              <a:p>
                <a:pPr algn="ctr">
                  <a:lnSpc>
                    <a:spcPts val="1300"/>
                  </a:lnSpc>
                </a:pPr>
                <a:r>
                  <a:rPr lang="en-US" altLang="zh-TW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</a:t>
                </a:r>
              </a:p>
              <a:p>
                <a:pPr algn="ctr">
                  <a:lnSpc>
                    <a:spcPts val="1300"/>
                  </a:lnSpc>
                </a:pPr>
                <a:r>
                  <a:rPr lang="en-US" altLang="zh-TW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</a:t>
                </a:r>
                <a:endParaRPr lang="zh-TW" alt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22652" y="4391003"/>
                <a:ext cx="1134128" cy="475785"/>
              </a:xfrm>
              <a:prstGeom prst="rect">
                <a:avLst/>
              </a:prstGeom>
              <a:solidFill>
                <a:srgbClr val="CCCCFF"/>
              </a:solidFill>
              <a:ln w="12700">
                <a:solidFill>
                  <a:srgbClr val="CCCCFF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ts val="1300"/>
                  </a:lnSpc>
                </a:pPr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</a:t>
                </a:r>
              </a:p>
              <a:p>
                <a:pPr algn="ctr">
                  <a:lnSpc>
                    <a:spcPts val="1300"/>
                  </a:lnSpc>
                </a:pPr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Generation</a:t>
                </a:r>
              </a:p>
              <a:p>
                <a:pPr algn="ctr">
                  <a:lnSpc>
                    <a:spcPts val="1300"/>
                  </a:lnSpc>
                </a:pPr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</a:t>
                </a:r>
                <a:endParaRPr lang="zh-TW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單箭頭接點 21"/>
              <p:cNvCxnSpPr>
                <a:stCxn id="20" idx="2"/>
                <a:endCxn id="21" idx="0"/>
              </p:cNvCxnSpPr>
              <p:nvPr/>
            </p:nvCxnSpPr>
            <p:spPr>
              <a:xfrm>
                <a:off x="989716" y="4095172"/>
                <a:ext cx="0" cy="295831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H="1">
                <a:off x="491883" y="4902537"/>
                <a:ext cx="293304" cy="344763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/>
              <p:nvPr/>
            </p:nvCxnSpPr>
            <p:spPr>
              <a:xfrm>
                <a:off x="1206691" y="4902537"/>
                <a:ext cx="293304" cy="344763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字方塊 24"/>
              <p:cNvSpPr txBox="1"/>
              <p:nvPr/>
            </p:nvSpPr>
            <p:spPr>
              <a:xfrm>
                <a:off x="1179934" y="5713993"/>
                <a:ext cx="696460" cy="298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Private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080297" y="3743108"/>
                <a:ext cx="936104" cy="533722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Hello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353832" y="3806554"/>
                <a:ext cx="1080120" cy="347781"/>
              </a:xfrm>
              <a:prstGeom prst="rect">
                <a:avLst/>
              </a:prstGeom>
              <a:solidFill>
                <a:srgbClr val="38B3AB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Encrypt</a:t>
                </a:r>
                <a:endParaRPr lang="zh-TW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353832" y="5689340"/>
                <a:ext cx="1080120" cy="347781"/>
              </a:xfrm>
              <a:prstGeom prst="rect">
                <a:avLst/>
              </a:prstGeom>
              <a:solidFill>
                <a:srgbClr val="38B3AB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Decrypt</a:t>
                </a:r>
                <a:endParaRPr lang="zh-TW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322020" y="4443355"/>
                <a:ext cx="1143744" cy="533722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rgbClr val="CCECFF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6EB69570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08E03CE4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" name="直線單箭頭接點 30"/>
              <p:cNvCxnSpPr/>
              <p:nvPr/>
            </p:nvCxnSpPr>
            <p:spPr>
              <a:xfrm>
                <a:off x="3016401" y="3970065"/>
                <a:ext cx="345547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/>
              <p:nvPr/>
            </p:nvCxnSpPr>
            <p:spPr>
              <a:xfrm>
                <a:off x="3887493" y="4147524"/>
                <a:ext cx="0" cy="295831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/>
              <p:cNvCxnSpPr>
                <a:stCxn id="30" idx="2"/>
                <a:endCxn id="29" idx="0"/>
              </p:cNvCxnSpPr>
              <p:nvPr/>
            </p:nvCxnSpPr>
            <p:spPr>
              <a:xfrm>
                <a:off x="3893892" y="4977077"/>
                <a:ext cx="0" cy="712263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2080297" y="5126621"/>
                <a:ext cx="3482926" cy="1"/>
              </a:xfrm>
              <a:prstGeom prst="line">
                <a:avLst/>
              </a:prstGeom>
              <a:ln w="19050"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矩形 34"/>
              <p:cNvSpPr/>
              <p:nvPr/>
            </p:nvSpPr>
            <p:spPr>
              <a:xfrm>
                <a:off x="2080297" y="5599495"/>
                <a:ext cx="936104" cy="533722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Hello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108093" y="5111900"/>
                <a:ext cx="690015" cy="328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162917" y="3367952"/>
                <a:ext cx="759306" cy="328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Sandra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直線單箭頭接點 37"/>
              <p:cNvCxnSpPr/>
              <p:nvPr/>
            </p:nvCxnSpPr>
            <p:spPr>
              <a:xfrm flipH="1">
                <a:off x="3008285" y="5848347"/>
                <a:ext cx="345547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/>
              <p:cNvCxnSpPr/>
              <p:nvPr/>
            </p:nvCxnSpPr>
            <p:spPr>
              <a:xfrm flipH="1">
                <a:off x="4437051" y="3970065"/>
                <a:ext cx="345547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/>
              <p:cNvCxnSpPr/>
              <p:nvPr/>
            </p:nvCxnSpPr>
            <p:spPr>
              <a:xfrm flipH="1">
                <a:off x="4433952" y="5857018"/>
                <a:ext cx="345547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203" y="5560479"/>
                <a:ext cx="453446" cy="453446"/>
              </a:xfrm>
              <a:prstGeom prst="rect">
                <a:avLst/>
              </a:prstGeom>
            </p:spPr>
          </p:pic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1312" y="3561569"/>
                <a:ext cx="643894" cy="643894"/>
              </a:xfrm>
              <a:prstGeom prst="rect">
                <a:avLst/>
              </a:prstGeom>
            </p:spPr>
          </p:pic>
          <p:sp>
            <p:nvSpPr>
              <p:cNvPr id="44" name="矩形 43"/>
              <p:cNvSpPr/>
              <p:nvPr/>
            </p:nvSpPr>
            <p:spPr>
              <a:xfrm>
                <a:off x="4555022" y="4120189"/>
                <a:ext cx="943010" cy="507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</a:t>
                </a: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ˊ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 key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503231" y="6023029"/>
                <a:ext cx="997862" cy="507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</a:t>
                </a: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ˊ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private key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461413" y="3723324"/>
                <a:ext cx="1080096" cy="533722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will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 $500 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878939" y="3799913"/>
                <a:ext cx="1080120" cy="347781"/>
              </a:xfrm>
              <a:prstGeom prst="rect">
                <a:avLst/>
              </a:prstGeom>
              <a:solidFill>
                <a:srgbClr val="00CC66"/>
              </a:solidFill>
              <a:ln>
                <a:solidFill>
                  <a:srgbClr val="00CC66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</a:t>
                </a:r>
                <a:endParaRPr lang="zh-TW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937536" y="5683128"/>
                <a:ext cx="939536" cy="347781"/>
              </a:xfrm>
              <a:prstGeom prst="rect">
                <a:avLst/>
              </a:prstGeom>
              <a:solidFill>
                <a:srgbClr val="00CC66"/>
              </a:solidFill>
              <a:ln>
                <a:solidFill>
                  <a:srgbClr val="00CC66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endParaRPr lang="zh-TW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6747492" y="4437143"/>
                <a:ext cx="1276590" cy="533722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rgbClr val="CCECFF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DFCD3454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BBEA788A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1" name="直線單箭頭接點 50"/>
              <p:cNvCxnSpPr/>
              <p:nvPr/>
            </p:nvCxnSpPr>
            <p:spPr>
              <a:xfrm>
                <a:off x="6541508" y="3970065"/>
                <a:ext cx="345547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/>
              <p:cNvCxnSpPr/>
              <p:nvPr/>
            </p:nvCxnSpPr>
            <p:spPr>
              <a:xfrm>
                <a:off x="7412600" y="4141312"/>
                <a:ext cx="0" cy="295831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單箭頭接點 52"/>
              <p:cNvCxnSpPr>
                <a:stCxn id="50" idx="2"/>
                <a:endCxn id="49" idx="0"/>
              </p:cNvCxnSpPr>
              <p:nvPr/>
            </p:nvCxnSpPr>
            <p:spPr>
              <a:xfrm>
                <a:off x="7385787" y="4970865"/>
                <a:ext cx="21517" cy="712263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5605404" y="5120409"/>
                <a:ext cx="3482926" cy="1"/>
              </a:xfrm>
              <a:prstGeom prst="line">
                <a:avLst/>
              </a:prstGeom>
              <a:ln w="19050"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矩形 54"/>
              <p:cNvSpPr/>
              <p:nvPr/>
            </p:nvSpPr>
            <p:spPr>
              <a:xfrm>
                <a:off x="5633200" y="5105688"/>
                <a:ext cx="759306" cy="328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Sandra</a:t>
                </a: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5601145" y="3367952"/>
                <a:ext cx="690015" cy="328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直線單箭頭接點 56"/>
              <p:cNvCxnSpPr/>
              <p:nvPr/>
            </p:nvCxnSpPr>
            <p:spPr>
              <a:xfrm flipH="1">
                <a:off x="6591989" y="5842135"/>
                <a:ext cx="345547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/>
              <p:nvPr/>
            </p:nvCxnSpPr>
            <p:spPr>
              <a:xfrm flipH="1">
                <a:off x="7990871" y="3970065"/>
                <a:ext cx="345547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/>
              <p:nvPr/>
            </p:nvCxnSpPr>
            <p:spPr>
              <a:xfrm flipH="1">
                <a:off x="7877072" y="5842135"/>
                <a:ext cx="345547" cy="0"/>
              </a:xfrm>
              <a:prstGeom prst="straightConnector1">
                <a:avLst/>
              </a:prstGeom>
              <a:ln w="19050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0" name="圖片 59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3310" y="3711397"/>
                <a:ext cx="453446" cy="453446"/>
              </a:xfrm>
              <a:prstGeom prst="rect">
                <a:avLst/>
              </a:prstGeom>
            </p:spPr>
          </p:pic>
          <p:pic>
            <p:nvPicPr>
              <p:cNvPr id="61" name="圖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0640" y="5474591"/>
                <a:ext cx="643894" cy="643894"/>
              </a:xfrm>
              <a:prstGeom prst="rect">
                <a:avLst/>
              </a:prstGeom>
            </p:spPr>
          </p:pic>
          <p:sp>
            <p:nvSpPr>
              <p:cNvPr id="62" name="矩形 61"/>
              <p:cNvSpPr/>
              <p:nvPr/>
            </p:nvSpPr>
            <p:spPr>
              <a:xfrm>
                <a:off x="8100468" y="6023029"/>
                <a:ext cx="943010" cy="507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</a:t>
                </a: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ˊ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 key</a:t>
                </a: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087950" y="4154335"/>
                <a:ext cx="997862" cy="507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David</a:t>
                </a: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ˊ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private key</a:t>
                </a: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511893" y="5590157"/>
                <a:ext cx="1080096" cy="533722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will</a:t>
                </a:r>
              </a:p>
              <a:p>
                <a:pPr algn="ctr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 $500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" name="文字方塊 65"/>
            <p:cNvSpPr txBox="1"/>
            <p:nvPr/>
          </p:nvSpPr>
          <p:spPr>
            <a:xfrm>
              <a:off x="-3421000" y="4465970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</a:t>
              </a:r>
            </a:p>
          </p:txBody>
        </p:sp>
        <p:pic>
          <p:nvPicPr>
            <p:cNvPr id="67" name="圖片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56949" y="3978080"/>
              <a:ext cx="495301" cy="513424"/>
            </a:xfrm>
            <a:prstGeom prst="rect">
              <a:avLst/>
            </a:prstGeom>
          </p:spPr>
        </p:pic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1137" y="4019531"/>
              <a:ext cx="407982" cy="422910"/>
            </a:xfrm>
            <a:prstGeom prst="rect">
              <a:avLst/>
            </a:prstGeom>
          </p:spPr>
        </p:pic>
      </p:grpSp>
      <p:sp>
        <p:nvSpPr>
          <p:cNvPr id="65" name="TextBox 76"/>
          <p:cNvSpPr txBox="1"/>
          <p:nvPr/>
        </p:nvSpPr>
        <p:spPr>
          <a:xfrm>
            <a:off x="524754" y="100124"/>
            <a:ext cx="6855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公開金鑰密碼系統概念</a:t>
            </a:r>
            <a:endParaRPr lang="zh-CN" altLang="en-US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0" name="AutoShape 29"/>
          <p:cNvSpPr/>
          <p:nvPr/>
        </p:nvSpPr>
        <p:spPr bwMode="auto">
          <a:xfrm>
            <a:off x="707843" y="1477545"/>
            <a:ext cx="332278" cy="351882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rgbClr val="002B41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6089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1" name="AutoShape 29"/>
          <p:cNvSpPr/>
          <p:nvPr/>
        </p:nvSpPr>
        <p:spPr bwMode="auto">
          <a:xfrm>
            <a:off x="683568" y="2091833"/>
            <a:ext cx="332278" cy="351882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rgbClr val="002B41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6089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49333" y="2710905"/>
            <a:ext cx="1985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u="sng" dirty="0">
                <a:solidFill>
                  <a:srgbClr val="18478F"/>
                </a:solidFill>
              </a:rPr>
              <a:t>Encryption</a:t>
            </a:r>
          </a:p>
        </p:txBody>
      </p:sp>
      <p:sp>
        <p:nvSpPr>
          <p:cNvPr id="5" name="矩形 4"/>
          <p:cNvSpPr/>
          <p:nvPr/>
        </p:nvSpPr>
        <p:spPr>
          <a:xfrm>
            <a:off x="6574964" y="2723434"/>
            <a:ext cx="1767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u="sng" dirty="0">
                <a:solidFill>
                  <a:srgbClr val="18478F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24415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5" grpId="0"/>
      <p:bldP spid="70" grpId="0" animBg="1"/>
      <p:bldP spid="71" grpId="0" animBg="1"/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8032" y="1308852"/>
            <a:ext cx="68864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雜湊函數 </a:t>
            </a:r>
            <a:r>
              <a:rPr lang="en-US" altLang="zh-TW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(Hash Function)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可輸入任意長度訊息，並產生固定長度的「指紋」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不需要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KEY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僅可「單向」計算，回推不易</a:t>
            </a: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EX: SHA1, SHA256, Keccak 256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應用範圍 </a:t>
            </a:r>
            <a:r>
              <a:rPr lang="en-US" altLang="zh-TW" sz="2400" b="1" dirty="0">
                <a:solidFill>
                  <a:srgbClr val="18478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Applications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訊息驗證碼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(MAC)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的產生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數位簽章、密碼檔儲存、資料完整性、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隨機數產生器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07" y="524145"/>
            <a:ext cx="833324" cy="109628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289415" y="1628800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Message M</a:t>
            </a:r>
          </a:p>
        </p:txBody>
      </p:sp>
      <p:sp>
        <p:nvSpPr>
          <p:cNvPr id="9" name="梯形 8"/>
          <p:cNvSpPr/>
          <p:nvPr/>
        </p:nvSpPr>
        <p:spPr>
          <a:xfrm flipV="1">
            <a:off x="7403372" y="2806627"/>
            <a:ext cx="1028700" cy="838200"/>
          </a:xfrm>
          <a:prstGeom prst="trapezoid">
            <a:avLst/>
          </a:prstGeom>
          <a:gradFill flip="none" rotWithShape="1">
            <a:gsLst>
              <a:gs pos="0">
                <a:srgbClr val="FFFFCC"/>
              </a:gs>
              <a:gs pos="83000">
                <a:srgbClr val="CCFFFF"/>
              </a:gs>
              <a:gs pos="100000">
                <a:srgbClr val="47BEF3"/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52264" y="2725962"/>
            <a:ext cx="530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H</a:t>
            </a:r>
            <a:endParaRPr lang="zh-TW" alt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17" y="4613904"/>
            <a:ext cx="824966" cy="1099954"/>
          </a:xfrm>
          <a:prstGeom prst="rect">
            <a:avLst/>
          </a:prstGeom>
        </p:spPr>
      </p:pic>
      <p:sp>
        <p:nvSpPr>
          <p:cNvPr id="14" name="向下箭號 13"/>
          <p:cNvSpPr/>
          <p:nvPr/>
        </p:nvSpPr>
        <p:spPr>
          <a:xfrm>
            <a:off x="7762478" y="2104967"/>
            <a:ext cx="103496" cy="533400"/>
          </a:xfrm>
          <a:prstGeom prst="downArrow">
            <a:avLst/>
          </a:prstGeom>
          <a:solidFill>
            <a:srgbClr val="002B41"/>
          </a:solidFill>
          <a:ln>
            <a:solidFill>
              <a:srgbClr val="47BEF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向下箭號 14"/>
          <p:cNvSpPr/>
          <p:nvPr/>
        </p:nvSpPr>
        <p:spPr>
          <a:xfrm>
            <a:off x="7814226" y="3873427"/>
            <a:ext cx="103496" cy="533400"/>
          </a:xfrm>
          <a:prstGeom prst="downArrow">
            <a:avLst/>
          </a:prstGeom>
          <a:solidFill>
            <a:srgbClr val="002B41"/>
          </a:solidFill>
          <a:ln>
            <a:solidFill>
              <a:srgbClr val="47BEF3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941829" y="567228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Message Digest D</a:t>
            </a: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D=H(M)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5375851"/>
            <a:ext cx="1080120" cy="602245"/>
          </a:xfrm>
          <a:prstGeom prst="rect">
            <a:avLst/>
          </a:prstGeom>
          <a:solidFill>
            <a:srgbClr val="47BE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will pay 300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流程圖: 預設處理作業 12"/>
          <p:cNvSpPr/>
          <p:nvPr/>
        </p:nvSpPr>
        <p:spPr>
          <a:xfrm>
            <a:off x="2510934" y="5390695"/>
            <a:ext cx="1499471" cy="587401"/>
          </a:xfrm>
          <a:prstGeom prst="flowChartPredefinedProcess">
            <a:avLst/>
          </a:prstGeom>
          <a:solidFill>
            <a:srgbClr val="184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Hash function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276867" y="501317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Hash sum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19678" y="501317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1742473" y="5672889"/>
            <a:ext cx="696379" cy="0"/>
          </a:xfrm>
          <a:prstGeom prst="straightConnector1">
            <a:avLst/>
          </a:prstGeom>
          <a:ln w="38100">
            <a:solidFill>
              <a:srgbClr val="002B4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156294" y="5666377"/>
            <a:ext cx="696379" cy="0"/>
          </a:xfrm>
          <a:prstGeom prst="straightConnector1">
            <a:avLst/>
          </a:prstGeom>
          <a:ln w="38100">
            <a:solidFill>
              <a:srgbClr val="002B4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群組 33"/>
          <p:cNvGrpSpPr/>
          <p:nvPr/>
        </p:nvGrpSpPr>
        <p:grpSpPr>
          <a:xfrm>
            <a:off x="1151620" y="5893322"/>
            <a:ext cx="4684112" cy="706699"/>
            <a:chOff x="1356644" y="5882843"/>
            <a:chExt cx="4684112" cy="706699"/>
          </a:xfrm>
        </p:grpSpPr>
        <p:cxnSp>
          <p:nvCxnSpPr>
            <p:cNvPr id="18" name="肘形接點 17"/>
            <p:cNvCxnSpPr>
              <a:endCxn id="6" idx="2"/>
            </p:cNvCxnSpPr>
            <p:nvPr/>
          </p:nvCxnSpPr>
          <p:spPr>
            <a:xfrm rot="10800000">
              <a:off x="1356644" y="5963355"/>
              <a:ext cx="4684112" cy="455814"/>
            </a:xfrm>
            <a:prstGeom prst="bentConnector2">
              <a:avLst/>
            </a:prstGeom>
            <a:ln w="38100">
              <a:solidFill>
                <a:srgbClr val="002B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6016467" y="5882843"/>
              <a:ext cx="0" cy="536327"/>
            </a:xfrm>
            <a:prstGeom prst="line">
              <a:avLst/>
            </a:prstGeom>
            <a:ln w="38100">
              <a:solidFill>
                <a:srgbClr val="002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3493823" y="6241385"/>
              <a:ext cx="385463" cy="3481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H="1">
              <a:off x="3493822" y="6241385"/>
              <a:ext cx="289099" cy="3481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76"/>
          <p:cNvSpPr txBox="1"/>
          <p:nvPr/>
        </p:nvSpPr>
        <p:spPr>
          <a:xfrm>
            <a:off x="246483" y="260758"/>
            <a:ext cx="6855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002B4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區塊鏈安全性元件</a:t>
            </a:r>
            <a:endParaRPr lang="en-US" altLang="zh-TW" sz="4400" dirty="0">
              <a:solidFill>
                <a:srgbClr val="002B4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流程圖: 資料 16"/>
          <p:cNvSpPr/>
          <p:nvPr/>
        </p:nvSpPr>
        <p:spPr>
          <a:xfrm>
            <a:off x="4742500" y="5435171"/>
            <a:ext cx="2186180" cy="462413"/>
          </a:xfrm>
          <a:prstGeom prst="flowChartInputOutput">
            <a:avLst/>
          </a:prstGeom>
          <a:solidFill>
            <a:srgbClr val="184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DFCD3321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031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 animBg="1"/>
      <p:bldP spid="10" grpId="0"/>
      <p:bldP spid="14" grpId="0" animBg="1"/>
      <p:bldP spid="15" grpId="0" animBg="1"/>
      <p:bldP spid="16" grpId="0"/>
      <p:bldP spid="6" grpId="0" animBg="1"/>
      <p:bldP spid="13" grpId="0" animBg="1"/>
      <p:bldP spid="19" grpId="0"/>
      <p:bldP spid="20" grpId="0"/>
      <p:bldP spid="24" grpId="0"/>
      <p:bldP spid="1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32554</TotalTime>
  <Words>3656</Words>
  <Application>Microsoft Office PowerPoint</Application>
  <PresentationFormat>如螢幕大小 (4:3)</PresentationFormat>
  <Paragraphs>648</Paragraphs>
  <Slides>45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6" baseType="lpstr">
      <vt:lpstr>DejaVu Sans</vt:lpstr>
      <vt:lpstr>微软雅黑</vt:lpstr>
      <vt:lpstr>宋体</vt:lpstr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個人簡介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區塊鏈證書查核系統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Reference</vt:lpstr>
      <vt:lpstr>PowerPoint 簡報</vt:lpstr>
      <vt:lpstr>學術領域研發成果</vt:lpstr>
      <vt:lpstr>區塊鏈相關專利</vt:lpstr>
    </vt:vector>
  </TitlesOfParts>
  <Company>Test 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123</dc:creator>
  <cp:lastModifiedBy>User</cp:lastModifiedBy>
  <cp:revision>865</cp:revision>
  <cp:lastPrinted>2016-06-21T07:43:59Z</cp:lastPrinted>
  <dcterms:created xsi:type="dcterms:W3CDTF">2013-04-30T07:26:22Z</dcterms:created>
  <dcterms:modified xsi:type="dcterms:W3CDTF">2020-12-15T07:53:44Z</dcterms:modified>
</cp:coreProperties>
</file>